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1"/>
  </p:notesMasterIdLst>
  <p:handoutMasterIdLst>
    <p:handoutMasterId r:id="rId22"/>
  </p:handoutMasterIdLst>
  <p:sldIdLst>
    <p:sldId id="288" r:id="rId3"/>
    <p:sldId id="268" r:id="rId4"/>
    <p:sldId id="272" r:id="rId5"/>
    <p:sldId id="274" r:id="rId6"/>
    <p:sldId id="275" r:id="rId7"/>
    <p:sldId id="276" r:id="rId8"/>
    <p:sldId id="277" r:id="rId9"/>
    <p:sldId id="278" r:id="rId10"/>
    <p:sldId id="279" r:id="rId11"/>
    <p:sldId id="280" r:id="rId12"/>
    <p:sldId id="281" r:id="rId13"/>
    <p:sldId id="282" r:id="rId14"/>
    <p:sldId id="289" r:id="rId15"/>
    <p:sldId id="284" r:id="rId16"/>
    <p:sldId id="285" r:id="rId17"/>
    <p:sldId id="286" r:id="rId18"/>
    <p:sldId id="290" r:id="rId19"/>
    <p:sldId id="270"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winkl"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73B0"/>
    <a:srgbClr val="85BD33"/>
    <a:srgbClr val="BB94C2"/>
    <a:srgbClr val="90A6C4"/>
    <a:srgbClr val="BEE08C"/>
    <a:srgbClr val="A2D35B"/>
    <a:srgbClr val="C8A7CD"/>
    <a:srgbClr val="B9DD83"/>
    <a:srgbClr val="DBE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1308" y="5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A873B0"/>
                </a:solidFill>
                <a:latin typeface="Roboto" panose="02000000000000000000" pitchFamily="2" charset="0"/>
                <a:ea typeface="Roboto" panose="02000000000000000000" pitchFamily="2" charset="0"/>
              </a:rPr>
              <a:t>Disclaimer</a:t>
            </a:r>
            <a:endParaRPr lang="en-GB" sz="2800" b="1" dirty="0">
              <a:solidFill>
                <a:srgbClr val="A873B0"/>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4.sv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53.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sv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g"/><Relationship Id="rId11" Type="http://schemas.openxmlformats.org/officeDocument/2006/relationships/image" Target="../media/image12.png"/><Relationship Id="rId5" Type="http://schemas.openxmlformats.org/officeDocument/2006/relationships/image" Target="../media/image26.svg"/><Relationship Id="rId10" Type="http://schemas.openxmlformats.org/officeDocument/2006/relationships/image" Target="../media/image45.png"/><Relationship Id="rId4" Type="http://schemas.openxmlformats.org/officeDocument/2006/relationships/image" Target="../media/image25.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97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4302910" y="1307774"/>
            <a:ext cx="5448534" cy="6715597"/>
            <a:chOff x="4311103" y="1446388"/>
            <a:chExt cx="5448534" cy="671559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DB94ADC4-DAE1-0D71-923F-A42C7BFB15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4712" y="2380992"/>
              <a:ext cx="5114925" cy="2200275"/>
            </a:xfrm>
            <a:prstGeom prst="rect">
              <a:avLst/>
            </a:prstGeom>
          </p:spPr>
        </p:pic>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103" y="4647260"/>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636519" y="-67112"/>
            <a:ext cx="4745576" cy="32952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9" t="7516" r="30689" b="-460"/>
          <a:stretch/>
        </p:blipFill>
        <p:spPr>
          <a:xfrm>
            <a:off x="1" y="2374247"/>
            <a:ext cx="4636519" cy="4540352"/>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888024" y="3562835"/>
            <a:ext cx="2093613" cy="1386743"/>
          </a:xfrm>
          <a:prstGeom prst="wedgeRoundRectCallout">
            <a:avLst>
              <a:gd name="adj1" fmla="val 68408"/>
              <a:gd name="adj2" fmla="val 3501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Should I watch this video, even though I don’t know what it is?</a:t>
            </a:r>
          </a:p>
        </p:txBody>
      </p:sp>
      <p:sp>
        <p:nvSpPr>
          <p:cNvPr id="14" name="Rectangle 13">
            <a:extLst>
              <a:ext uri="{FF2B5EF4-FFF2-40B4-BE49-F238E27FC236}">
                <a16:creationId xmlns:a16="http://schemas.microsoft.com/office/drawing/2014/main" id="{4FBB9E20-0090-4574-ADB5-7B0F23B68D47}"/>
              </a:ext>
            </a:extLst>
          </p:cNvPr>
          <p:cNvSpPr/>
          <p:nvPr/>
        </p:nvSpPr>
        <p:spPr>
          <a:xfrm>
            <a:off x="-109056" y="-67111"/>
            <a:ext cx="4745576" cy="27846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07837" cy="2031325"/>
          </a:xfrm>
          <a:prstGeom prst="rect">
            <a:avLst/>
          </a:prstGeom>
          <a:noFill/>
        </p:spPr>
        <p:txBody>
          <a:bodyPr wrap="square">
            <a:spAutoFit/>
          </a:bodyPr>
          <a:lstStyle/>
          <a:p>
            <a:r>
              <a:rPr lang="en-GB" dirty="0">
                <a:solidFill>
                  <a:sysClr val="windowText" lastClr="000000"/>
                </a:solidFill>
              </a:rPr>
              <a:t>The next day, Ben and his Mummy went shopping together.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Mummy told Ben that because he had been so sensible using his tablet, he could watch a video on her phone while she was shopping.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2585323"/>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 accidentally pressed something on the phone and a different video appeared on the screen. Ben didn’t know if he should watch the video and Buddy wasn’t there to help him. </a:t>
            </a:r>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He wondered, “Should I watch this video, even though I don’t know what it is?”</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636521" y="-167780"/>
            <a:ext cx="0" cy="7152969"/>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753D557A-8925-324F-474E-E008FCCA266A}"/>
              </a:ext>
            </a:extLst>
          </p:cNvPr>
          <p:cNvGrpSpPr/>
          <p:nvPr/>
        </p:nvGrpSpPr>
        <p:grpSpPr>
          <a:xfrm>
            <a:off x="545235" y="2374247"/>
            <a:ext cx="1808077" cy="4296804"/>
            <a:chOff x="1623019" y="2475546"/>
            <a:chExt cx="1808077" cy="4296804"/>
          </a:xfrm>
        </p:grpSpPr>
        <p:sp>
          <p:nvSpPr>
            <p:cNvPr id="8" name="Oval 7">
              <a:extLst>
                <a:ext uri="{FF2B5EF4-FFF2-40B4-BE49-F238E27FC236}">
                  <a16:creationId xmlns:a16="http://schemas.microsoft.com/office/drawing/2014/main" id="{27D82D9C-304A-A391-B203-499E22456513}"/>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1D5DB00-72FF-1B05-A922-41D5B1ED737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895881" y="2475546"/>
              <a:ext cx="1395987" cy="4201970"/>
            </a:xfrm>
            <a:prstGeom prst="rect">
              <a:avLst/>
            </a:prstGeom>
          </p:spPr>
        </p:pic>
      </p:grpSp>
      <p:grpSp>
        <p:nvGrpSpPr>
          <p:cNvPr id="13" name="Group 12">
            <a:extLst>
              <a:ext uri="{FF2B5EF4-FFF2-40B4-BE49-F238E27FC236}">
                <a16:creationId xmlns:a16="http://schemas.microsoft.com/office/drawing/2014/main" id="{3EA1D7EB-884D-4313-BE52-42AF93F796BB}"/>
              </a:ext>
            </a:extLst>
          </p:cNvPr>
          <p:cNvGrpSpPr/>
          <p:nvPr/>
        </p:nvGrpSpPr>
        <p:grpSpPr>
          <a:xfrm>
            <a:off x="2411398" y="3178375"/>
            <a:ext cx="1346278" cy="3192440"/>
            <a:chOff x="5004188" y="3244228"/>
            <a:chExt cx="1346278" cy="3192440"/>
          </a:xfrm>
        </p:grpSpPr>
        <p:sp>
          <p:nvSpPr>
            <p:cNvPr id="19" name="Oval 18">
              <a:extLst>
                <a:ext uri="{FF2B5EF4-FFF2-40B4-BE49-F238E27FC236}">
                  <a16:creationId xmlns:a16="http://schemas.microsoft.com/office/drawing/2014/main" id="{6C6597EF-A17B-7A46-1C31-FF6FDAB9D5D4}"/>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BC39CA5-2C46-DA91-A924-B11D71948B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grpSp>
        <p:nvGrpSpPr>
          <p:cNvPr id="25" name="Group 24">
            <a:extLst>
              <a:ext uri="{FF2B5EF4-FFF2-40B4-BE49-F238E27FC236}">
                <a16:creationId xmlns:a16="http://schemas.microsoft.com/office/drawing/2014/main" id="{BAF0A22A-2730-09BD-8BD4-7EA9E9004CB8}"/>
              </a:ext>
            </a:extLst>
          </p:cNvPr>
          <p:cNvGrpSpPr/>
          <p:nvPr/>
        </p:nvGrpSpPr>
        <p:grpSpPr>
          <a:xfrm flipH="1">
            <a:off x="6941906" y="3278333"/>
            <a:ext cx="2376572" cy="5635585"/>
            <a:chOff x="5004188" y="3244228"/>
            <a:chExt cx="1346278" cy="3192440"/>
          </a:xfrm>
        </p:grpSpPr>
        <p:sp>
          <p:nvSpPr>
            <p:cNvPr id="28" name="Oval 27">
              <a:extLst>
                <a:ext uri="{FF2B5EF4-FFF2-40B4-BE49-F238E27FC236}">
                  <a16:creationId xmlns:a16="http://schemas.microsoft.com/office/drawing/2014/main" id="{3BD66773-3363-42B1-0FE0-476A779308EB}"/>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D73AC9C7-A8A6-64A4-C7C8-16FDD01D0CF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spTree>
    <p:extLst>
      <p:ext uri="{BB962C8B-B14F-4D97-AF65-F5344CB8AC3E}">
        <p14:creationId xmlns:p14="http://schemas.microsoft.com/office/powerpoint/2010/main" val="7442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878DA-D701-E5D1-3CAA-C293CC97B55B}"/>
              </a:ext>
            </a:extLst>
          </p:cNvPr>
          <p:cNvSpPr/>
          <p:nvPr/>
        </p:nvSpPr>
        <p:spPr>
          <a:xfrm>
            <a:off x="4312736" y="-67111"/>
            <a:ext cx="4831263" cy="2156997"/>
          </a:xfrm>
          <a:prstGeom prst="rect">
            <a:avLst/>
          </a:prstGeom>
          <a:solidFill>
            <a:srgbClr val="90A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3" t="284" r="39557" b="-381"/>
          <a:stretch/>
        </p:blipFill>
        <p:spPr>
          <a:xfrm>
            <a:off x="4312737" y="989901"/>
            <a:ext cx="4889986" cy="5903675"/>
          </a:xfrm>
          <a:prstGeom prst="rect">
            <a:avLst/>
          </a:prstGeom>
        </p:spPr>
      </p:pic>
      <p:sp>
        <p:nvSpPr>
          <p:cNvPr id="14" name="Rectangle 13">
            <a:extLst>
              <a:ext uri="{FF2B5EF4-FFF2-40B4-BE49-F238E27FC236}">
                <a16:creationId xmlns:a16="http://schemas.microsoft.com/office/drawing/2014/main" id="{4FBB9E20-0090-4574-ADB5-7B0F23B68D47}"/>
              </a:ext>
            </a:extLst>
          </p:cNvPr>
          <p:cNvSpPr/>
          <p:nvPr/>
        </p:nvSpPr>
        <p:spPr>
          <a:xfrm>
            <a:off x="-109056" y="-67111"/>
            <a:ext cx="4458254" cy="71529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3786995" cy="6463308"/>
          </a:xfrm>
          <a:prstGeom prst="rect">
            <a:avLst/>
          </a:prstGeom>
          <a:noFill/>
        </p:spPr>
        <p:txBody>
          <a:bodyPr wrap="square">
            <a:spAutoFit/>
          </a:bodyPr>
          <a:lstStyle/>
          <a:p>
            <a:r>
              <a:rPr lang="en-GB" dirty="0">
                <a:solidFill>
                  <a:sysClr val="windowText" lastClr="000000"/>
                </a:solidFill>
              </a:rPr>
              <a:t>Ben remembered what Buddy’s song said to do…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‘Ask your grown-up, </a:t>
            </a:r>
            <a:br>
              <a:rPr lang="en-GB" dirty="0">
                <a:solidFill>
                  <a:sysClr val="windowText" lastClr="000000"/>
                </a:solidFill>
              </a:rPr>
            </a:br>
            <a:r>
              <a:rPr lang="en-GB" dirty="0">
                <a:solidFill>
                  <a:sysClr val="windowText" lastClr="000000"/>
                </a:solidFill>
              </a:rPr>
              <a:t>Ask your grown-up, </a:t>
            </a:r>
            <a:br>
              <a:rPr lang="en-GB" dirty="0">
                <a:solidFill>
                  <a:sysClr val="windowText" lastClr="000000"/>
                </a:solidFill>
              </a:rPr>
            </a:br>
            <a:r>
              <a:rPr lang="en-GB" dirty="0">
                <a:solidFill>
                  <a:sysClr val="windowText" lastClr="000000"/>
                </a:solidFill>
              </a:rPr>
              <a:t>Ask for help! </a:t>
            </a:r>
            <a:br>
              <a:rPr lang="en-GB" dirty="0">
                <a:solidFill>
                  <a:sysClr val="windowText" lastClr="000000"/>
                </a:solidFill>
              </a:rPr>
            </a:br>
            <a:r>
              <a:rPr lang="en-GB" dirty="0">
                <a:solidFill>
                  <a:sysClr val="windowText" lastClr="000000"/>
                </a:solidFill>
              </a:rPr>
              <a:t>Ask for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shouted out, “Mummy, Mummy, I need your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Mummy quickly came and looked at her phone. She told Ben that on the Internet there are some videos that are not suitable for children, just like some TV shows and films on the television.</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She told Ben he was very clever asking for help and for not watching a video when he didn’t know what it was. </a:t>
            </a:r>
          </a:p>
          <a:p>
            <a:endParaRPr lang="en-GB" dirty="0">
              <a:solidFill>
                <a:sysClr val="windowText" lastClr="000000"/>
              </a:solidFill>
            </a:endParaRPr>
          </a:p>
        </p:txBody>
      </p:sp>
      <p:grpSp>
        <p:nvGrpSpPr>
          <p:cNvPr id="5" name="Group 4">
            <a:extLst>
              <a:ext uri="{FF2B5EF4-FFF2-40B4-BE49-F238E27FC236}">
                <a16:creationId xmlns:a16="http://schemas.microsoft.com/office/drawing/2014/main" id="{753D557A-8925-324F-474E-E008FCCA266A}"/>
              </a:ext>
            </a:extLst>
          </p:cNvPr>
          <p:cNvGrpSpPr/>
          <p:nvPr/>
        </p:nvGrpSpPr>
        <p:grpSpPr>
          <a:xfrm>
            <a:off x="6566477" y="1174717"/>
            <a:ext cx="2290202" cy="5442550"/>
            <a:chOff x="1623019" y="2475546"/>
            <a:chExt cx="1808077" cy="4296804"/>
          </a:xfrm>
        </p:grpSpPr>
        <p:sp>
          <p:nvSpPr>
            <p:cNvPr id="8" name="Oval 7">
              <a:extLst>
                <a:ext uri="{FF2B5EF4-FFF2-40B4-BE49-F238E27FC236}">
                  <a16:creationId xmlns:a16="http://schemas.microsoft.com/office/drawing/2014/main" id="{27D82D9C-304A-A391-B203-499E22456513}"/>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1D5DB00-72FF-1B05-A922-41D5B1ED73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5881" y="2475546"/>
              <a:ext cx="1395987" cy="4201970"/>
            </a:xfrm>
            <a:prstGeom prst="rect">
              <a:avLst/>
            </a:prstGeom>
          </p:spPr>
        </p:pic>
      </p:grpSp>
      <p:grpSp>
        <p:nvGrpSpPr>
          <p:cNvPr id="13" name="Group 12">
            <a:extLst>
              <a:ext uri="{FF2B5EF4-FFF2-40B4-BE49-F238E27FC236}">
                <a16:creationId xmlns:a16="http://schemas.microsoft.com/office/drawing/2014/main" id="{3EA1D7EB-884D-4313-BE52-42AF93F796BB}"/>
              </a:ext>
            </a:extLst>
          </p:cNvPr>
          <p:cNvGrpSpPr/>
          <p:nvPr/>
        </p:nvGrpSpPr>
        <p:grpSpPr>
          <a:xfrm>
            <a:off x="5034024" y="1667665"/>
            <a:ext cx="1705264" cy="4043706"/>
            <a:chOff x="5004188" y="3244228"/>
            <a:chExt cx="1346278" cy="3192440"/>
          </a:xfrm>
        </p:grpSpPr>
        <p:sp>
          <p:nvSpPr>
            <p:cNvPr id="19" name="Oval 18">
              <a:extLst>
                <a:ext uri="{FF2B5EF4-FFF2-40B4-BE49-F238E27FC236}">
                  <a16:creationId xmlns:a16="http://schemas.microsoft.com/office/drawing/2014/main" id="{6C6597EF-A17B-7A46-1C31-FF6FDAB9D5D4}"/>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BC39CA5-2C46-DA91-A924-B11D71948B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spTree>
    <p:extLst>
      <p:ext uri="{BB962C8B-B14F-4D97-AF65-F5344CB8AC3E}">
        <p14:creationId xmlns:p14="http://schemas.microsoft.com/office/powerpoint/2010/main" val="345795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par>
                          <p:cTn id="18" fill="hold">
                            <p:stCondLst>
                              <p:cond delay="500"/>
                            </p:stCondLst>
                            <p:childTnLst>
                              <p:par>
                                <p:cTn id="19" presetID="2" presetClass="entr" presetSubtype="2"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873697F-68B7-AA8D-8B03-43F9C7A24F04}"/>
              </a:ext>
            </a:extLst>
          </p:cNvPr>
          <p:cNvGrpSpPr/>
          <p:nvPr/>
        </p:nvGrpSpPr>
        <p:grpSpPr>
          <a:xfrm>
            <a:off x="-255586" y="672263"/>
            <a:ext cx="5114925" cy="6649519"/>
            <a:chOff x="4480933" y="1446388"/>
            <a:chExt cx="5114925" cy="6649519"/>
          </a:xfrm>
        </p:grpSpPr>
        <p:sp>
          <p:nvSpPr>
            <p:cNvPr id="31" name="Rectangle 30">
              <a:extLst>
                <a:ext uri="{FF2B5EF4-FFF2-40B4-BE49-F238E27FC236}">
                  <a16:creationId xmlns:a16="http://schemas.microsoft.com/office/drawing/2014/main" id="{30DFE0B1-AB3A-88D3-C4E6-6D1824B1E07E}"/>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a:extLst>
                <a:ext uri="{FF2B5EF4-FFF2-40B4-BE49-F238E27FC236}">
                  <a16:creationId xmlns:a16="http://schemas.microsoft.com/office/drawing/2014/main" id="{A93E8CA7-2472-0D7F-06FB-2EDBA7612A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0933" y="2161423"/>
              <a:ext cx="5114925" cy="2200275"/>
            </a:xfrm>
            <a:prstGeom prst="rect">
              <a:avLst/>
            </a:prstGeom>
          </p:spPr>
        </p:pic>
        <p:pic>
          <p:nvPicPr>
            <p:cNvPr id="33" name="Graphic 32">
              <a:extLst>
                <a:ext uri="{FF2B5EF4-FFF2-40B4-BE49-F238E27FC236}">
                  <a16:creationId xmlns:a16="http://schemas.microsoft.com/office/drawing/2014/main" id="{2CC1A4ED-31F4-6FB3-5F60-E1D8B1D444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1991" y="4581182"/>
              <a:ext cx="3695700" cy="3514725"/>
            </a:xfrm>
            <a:prstGeom prst="rect">
              <a:avLst/>
            </a:prstGeom>
          </p:spPr>
        </p:pic>
        <p:pic>
          <p:nvPicPr>
            <p:cNvPr id="34" name="Graphic 33">
              <a:extLst>
                <a:ext uri="{FF2B5EF4-FFF2-40B4-BE49-F238E27FC236}">
                  <a16:creationId xmlns:a16="http://schemas.microsoft.com/office/drawing/2014/main" id="{F2C071F7-4144-6602-2378-546D60F0B4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pic>
        <p:nvPicPr>
          <p:cNvPr id="5" name="Picture 4">
            <a:extLst>
              <a:ext uri="{FF2B5EF4-FFF2-40B4-BE49-F238E27FC236}">
                <a16:creationId xmlns:a16="http://schemas.microsoft.com/office/drawing/2014/main" id="{B9F7B54E-A29C-AD7D-FF21-91FD5C3B42C6}"/>
              </a:ext>
            </a:extLst>
          </p:cNvPr>
          <p:cNvPicPr>
            <a:picLocks noChangeAspect="1"/>
          </p:cNvPicPr>
          <p:nvPr/>
        </p:nvPicPr>
        <p:blipFill rotWithShape="1">
          <a:blip r:embed="rId8">
            <a:extLst>
              <a:ext uri="{28A0092B-C50C-407E-A947-70E740481C1C}">
                <a14:useLocalDpi xmlns:a14="http://schemas.microsoft.com/office/drawing/2010/main" val="0"/>
              </a:ext>
            </a:extLst>
          </a:blip>
          <a:srcRect t="36335" r="49294"/>
          <a:stretch/>
        </p:blipFill>
        <p:spPr>
          <a:xfrm>
            <a:off x="4524112" y="2046061"/>
            <a:ext cx="4636519" cy="4366148"/>
          </a:xfrm>
          <a:prstGeom prst="rect">
            <a:avLst/>
          </a:prstGeom>
        </p:spPr>
      </p:pic>
      <p:grpSp>
        <p:nvGrpSpPr>
          <p:cNvPr id="8" name="Group 7">
            <a:extLst>
              <a:ext uri="{FF2B5EF4-FFF2-40B4-BE49-F238E27FC236}">
                <a16:creationId xmlns:a16="http://schemas.microsoft.com/office/drawing/2014/main" id="{27A690BC-4905-CB7E-4869-C786750D8549}"/>
              </a:ext>
            </a:extLst>
          </p:cNvPr>
          <p:cNvGrpSpPr/>
          <p:nvPr/>
        </p:nvGrpSpPr>
        <p:grpSpPr>
          <a:xfrm>
            <a:off x="5544616" y="3551054"/>
            <a:ext cx="1526798" cy="2433850"/>
            <a:chOff x="5033393" y="4314541"/>
            <a:chExt cx="1526798" cy="2433850"/>
          </a:xfrm>
        </p:grpSpPr>
        <p:sp>
          <p:nvSpPr>
            <p:cNvPr id="9" name="Oval 8">
              <a:extLst>
                <a:ext uri="{FF2B5EF4-FFF2-40B4-BE49-F238E27FC236}">
                  <a16:creationId xmlns:a16="http://schemas.microsoft.com/office/drawing/2014/main" id="{FC372351-5E26-2205-8E45-919CBD02DD2F}"/>
                </a:ext>
              </a:extLst>
            </p:cNvPr>
            <p:cNvSpPr/>
            <p:nvPr/>
          </p:nvSpPr>
          <p:spPr>
            <a:xfrm flipH="1">
              <a:off x="5033393" y="6391858"/>
              <a:ext cx="152679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548DA43-A604-0DE1-FE0E-4DA3A0DA4A3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38505" y="4314541"/>
              <a:ext cx="1346277" cy="2375784"/>
            </a:xfrm>
            <a:prstGeom prst="rect">
              <a:avLst/>
            </a:prstGeom>
          </p:spPr>
        </p:pic>
      </p:grpSp>
      <p:grpSp>
        <p:nvGrpSpPr>
          <p:cNvPr id="19" name="Group 18">
            <a:extLst>
              <a:ext uri="{FF2B5EF4-FFF2-40B4-BE49-F238E27FC236}">
                <a16:creationId xmlns:a16="http://schemas.microsoft.com/office/drawing/2014/main" id="{3A298DDD-2AE6-176D-860A-E832E5815616}"/>
              </a:ext>
            </a:extLst>
          </p:cNvPr>
          <p:cNvGrpSpPr/>
          <p:nvPr/>
        </p:nvGrpSpPr>
        <p:grpSpPr>
          <a:xfrm>
            <a:off x="6618560" y="4932291"/>
            <a:ext cx="1963026" cy="1417320"/>
            <a:chOff x="5033393" y="5331071"/>
            <a:chExt cx="1963026" cy="1417320"/>
          </a:xfrm>
        </p:grpSpPr>
        <p:sp>
          <p:nvSpPr>
            <p:cNvPr id="21" name="Oval 20">
              <a:extLst>
                <a:ext uri="{FF2B5EF4-FFF2-40B4-BE49-F238E27FC236}">
                  <a16:creationId xmlns:a16="http://schemas.microsoft.com/office/drawing/2014/main" id="{6D5DAFB8-8DD2-FDBD-7561-4127E971B344}"/>
                </a:ext>
              </a:extLst>
            </p:cNvPr>
            <p:cNvSpPr/>
            <p:nvPr/>
          </p:nvSpPr>
          <p:spPr>
            <a:xfrm flipH="1">
              <a:off x="5033393" y="6322128"/>
              <a:ext cx="1963026" cy="42626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1B33772-7289-0BE3-8BF4-E0193974F5E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88746" y="5331071"/>
              <a:ext cx="1748950" cy="1377121"/>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548511" y="-67112"/>
            <a:ext cx="4833584" cy="24339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FBB9E20-0090-4574-ADB5-7B0F23B68D47}"/>
              </a:ext>
            </a:extLst>
          </p:cNvPr>
          <p:cNvSpPr/>
          <p:nvPr/>
        </p:nvSpPr>
        <p:spPr>
          <a:xfrm>
            <a:off x="-203062" y="-67110"/>
            <a:ext cx="4745576" cy="26878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18953" y="335560"/>
            <a:ext cx="4245212" cy="2031325"/>
          </a:xfrm>
          <a:prstGeom prst="rect">
            <a:avLst/>
          </a:prstGeom>
          <a:noFill/>
        </p:spPr>
        <p:txBody>
          <a:bodyPr wrap="square">
            <a:spAutoFit/>
          </a:bodyPr>
          <a:lstStyle/>
          <a:p>
            <a:r>
              <a:rPr lang="en-GB" dirty="0">
                <a:solidFill>
                  <a:sysClr val="windowText" lastClr="000000"/>
                </a:solidFill>
              </a:rPr>
              <a:t>Later that night, Ben was having lots of fun playing a game online against one of his friends from school.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Suddenly a message from someone Ben didn’t know appeared on the screen. It said “Hello, can I play too?”</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825848" y="335560"/>
            <a:ext cx="4318152" cy="1754326"/>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Just as Ben was about to message the person back to say they could play too, Buddy started barking! </a:t>
            </a:r>
            <a:endParaRPr lang="en-GB" dirty="0">
              <a:solidFill>
                <a:srgbClr val="1C1C1C"/>
              </a:solidFill>
            </a:endParaRPr>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Ben asked Buddy, “Do you think I should let this person join in my game?”</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542515" y="-167780"/>
            <a:ext cx="0" cy="7152969"/>
          </a:xfrm>
          <a:prstGeom prst="line">
            <a:avLst/>
          </a:prstGeom>
          <a:ln w="19050"/>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D2E959D-0C42-BA1D-A1A7-6F6F0E11ACF8}"/>
              </a:ext>
            </a:extLst>
          </p:cNvPr>
          <p:cNvSpPr/>
          <p:nvPr/>
        </p:nvSpPr>
        <p:spPr>
          <a:xfrm>
            <a:off x="-203062" y="5171074"/>
            <a:ext cx="4745576" cy="2081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191445" y="5507743"/>
            <a:ext cx="4169658" cy="1200329"/>
          </a:xfrm>
          <a:prstGeom prst="rect">
            <a:avLst/>
          </a:prstGeom>
          <a:noFill/>
        </p:spPr>
        <p:txBody>
          <a:bodyPr wrap="square">
            <a:spAutoFit/>
          </a:bodyPr>
          <a:lstStyle/>
          <a:p>
            <a:r>
              <a:rPr lang="en-GB" dirty="0">
                <a:solidFill>
                  <a:sysClr val="windowText" lastClr="000000"/>
                </a:solidFill>
              </a:rPr>
              <a:t>Ben was shocked and didn’t know what to do. He didn’t know this person but he didn’t want to be unkind and say they couldn’t play the game. </a:t>
            </a:r>
          </a:p>
        </p:txBody>
      </p:sp>
      <p:pic>
        <p:nvPicPr>
          <p:cNvPr id="36" name="Picture 35">
            <a:extLst>
              <a:ext uri="{FF2B5EF4-FFF2-40B4-BE49-F238E27FC236}">
                <a16:creationId xmlns:a16="http://schemas.microsoft.com/office/drawing/2014/main" id="{080F991D-13EC-03F8-90F3-A65DE55926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48649">
            <a:off x="690785" y="2854847"/>
            <a:ext cx="3242961" cy="2081682"/>
          </a:xfrm>
          <a:prstGeom prst="rect">
            <a:avLst/>
          </a:prstGeom>
        </p:spPr>
      </p:pic>
      <p:grpSp>
        <p:nvGrpSpPr>
          <p:cNvPr id="50" name="Group 49">
            <a:extLst>
              <a:ext uri="{FF2B5EF4-FFF2-40B4-BE49-F238E27FC236}">
                <a16:creationId xmlns:a16="http://schemas.microsoft.com/office/drawing/2014/main" id="{FE649509-1E67-FCA5-18BF-EC400E4B9E50}"/>
              </a:ext>
            </a:extLst>
          </p:cNvPr>
          <p:cNvGrpSpPr/>
          <p:nvPr/>
        </p:nvGrpSpPr>
        <p:grpSpPr>
          <a:xfrm>
            <a:off x="1625146" y="3678390"/>
            <a:ext cx="1385172" cy="541212"/>
            <a:chOff x="1625146" y="3678390"/>
            <a:chExt cx="1385172" cy="541212"/>
          </a:xfrm>
        </p:grpSpPr>
        <p:sp>
          <p:nvSpPr>
            <p:cNvPr id="37" name="Rectangle: Rounded Corners 36">
              <a:extLst>
                <a:ext uri="{FF2B5EF4-FFF2-40B4-BE49-F238E27FC236}">
                  <a16:creationId xmlns:a16="http://schemas.microsoft.com/office/drawing/2014/main" id="{804D66E5-3138-126E-0C85-B6349366BC34}"/>
                </a:ext>
              </a:extLst>
            </p:cNvPr>
            <p:cNvSpPr/>
            <p:nvPr/>
          </p:nvSpPr>
          <p:spPr>
            <a:xfrm rot="21248649">
              <a:off x="1625146" y="3678390"/>
              <a:ext cx="1385172" cy="54121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800"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C4F2A975-011E-BD21-220D-A0E9C96172DE}"/>
                </a:ext>
              </a:extLst>
            </p:cNvPr>
            <p:cNvSpPr/>
            <p:nvPr/>
          </p:nvSpPr>
          <p:spPr>
            <a:xfrm rot="21248649">
              <a:off x="1768647" y="3773042"/>
              <a:ext cx="177860" cy="177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Delay 41">
              <a:extLst>
                <a:ext uri="{FF2B5EF4-FFF2-40B4-BE49-F238E27FC236}">
                  <a16:creationId xmlns:a16="http://schemas.microsoft.com/office/drawing/2014/main" id="{8960BEEF-FEC2-E994-0A44-A4264F0E356A}"/>
                </a:ext>
              </a:extLst>
            </p:cNvPr>
            <p:cNvSpPr/>
            <p:nvPr/>
          </p:nvSpPr>
          <p:spPr>
            <a:xfrm rot="15848649">
              <a:off x="1761950" y="3981239"/>
              <a:ext cx="239673" cy="23354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733E0D5B-C5D2-FDE1-FB00-13D80142C16A}"/>
                </a:ext>
              </a:extLst>
            </p:cNvPr>
            <p:cNvSpPr txBox="1"/>
            <p:nvPr/>
          </p:nvSpPr>
          <p:spPr>
            <a:xfrm rot="21260702">
              <a:off x="2024752" y="3690628"/>
              <a:ext cx="912400" cy="461665"/>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Hello, can I play too?</a:t>
              </a:r>
            </a:p>
          </p:txBody>
        </p:sp>
      </p:grpSp>
    </p:spTree>
    <p:extLst>
      <p:ext uri="{BB962C8B-B14F-4D97-AF65-F5344CB8AC3E}">
        <p14:creationId xmlns:p14="http://schemas.microsoft.com/office/powerpoint/2010/main" val="24337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50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ppt_w</p:attrName>
                                        </p:attrNameLst>
                                      </p:cBhvr>
                                      <p:tavLst>
                                        <p:tav tm="0">
                                          <p:val>
                                            <p:fltVal val="0"/>
                                          </p:val>
                                        </p:tav>
                                        <p:tav tm="100000">
                                          <p:val>
                                            <p:strVal val="#ppt_w"/>
                                          </p:val>
                                        </p:tav>
                                      </p:tavLst>
                                    </p:anim>
                                    <p:anim calcmode="lin" valueType="num">
                                      <p:cBhvr>
                                        <p:cTn id="17" dur="1000" fill="hold"/>
                                        <p:tgtEl>
                                          <p:spTgt spid="50"/>
                                        </p:tgtEl>
                                        <p:attrNameLst>
                                          <p:attrName>ppt_h</p:attrName>
                                        </p:attrNameLst>
                                      </p:cBhvr>
                                      <p:tavLst>
                                        <p:tav tm="0">
                                          <p:val>
                                            <p:fltVal val="0"/>
                                          </p:val>
                                        </p:tav>
                                        <p:tav tm="100000">
                                          <p:val>
                                            <p:strVal val="#ppt_h"/>
                                          </p:val>
                                        </p:tav>
                                      </p:tavLst>
                                    </p:anim>
                                    <p:anim calcmode="lin" valueType="num">
                                      <p:cBhvr>
                                        <p:cTn id="18" dur="1000" fill="hold"/>
                                        <p:tgtEl>
                                          <p:spTgt spid="50"/>
                                        </p:tgtEl>
                                        <p:attrNameLst>
                                          <p:attrName>style.rotation</p:attrName>
                                        </p:attrNameLst>
                                      </p:cBhvr>
                                      <p:tavLst>
                                        <p:tav tm="0">
                                          <p:val>
                                            <p:fltVal val="90"/>
                                          </p:val>
                                        </p:tav>
                                        <p:tav tm="100000">
                                          <p:val>
                                            <p:fltVal val="0"/>
                                          </p:val>
                                        </p:tav>
                                      </p:tavLst>
                                    </p:anim>
                                    <p:animEffect transition="in" filter="fade">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left)">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Effect transition="in" filter="wipe(left)">
                                      <p:cBhvr>
                                        <p:cTn id="34"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6522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7B4C95-22AF-A216-F592-4F0F07D6DB33}"/>
              </a:ext>
            </a:extLst>
          </p:cNvPr>
          <p:cNvGrpSpPr/>
          <p:nvPr/>
        </p:nvGrpSpPr>
        <p:grpSpPr>
          <a:xfrm>
            <a:off x="4616903" y="1890570"/>
            <a:ext cx="1593754" cy="4654115"/>
            <a:chOff x="2335647" y="1954313"/>
            <a:chExt cx="1593754" cy="4654115"/>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392782" y="1954313"/>
              <a:ext cx="1459704" cy="4559268"/>
            </a:xfrm>
            <a:prstGeom prst="rect">
              <a:avLst/>
            </a:prstGeom>
          </p:spPr>
        </p:pic>
      </p:grpSp>
      <p:sp>
        <p:nvSpPr>
          <p:cNvPr id="12" name="Rectangle 11">
            <a:extLst>
              <a:ext uri="{FF2B5EF4-FFF2-40B4-BE49-F238E27FC236}">
                <a16:creationId xmlns:a16="http://schemas.microsoft.com/office/drawing/2014/main" id="{C8E6F163-D518-4384-22F7-7A21C16AEA5E}"/>
              </a:ext>
            </a:extLst>
          </p:cNvPr>
          <p:cNvSpPr/>
          <p:nvPr/>
        </p:nvSpPr>
        <p:spPr>
          <a:xfrm>
            <a:off x="-109057" y="-67113"/>
            <a:ext cx="3783749" cy="7237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2" y="335560"/>
            <a:ext cx="3071176" cy="6463308"/>
          </a:xfrm>
          <a:prstGeom prst="rect">
            <a:avLst/>
          </a:prstGeom>
          <a:noFill/>
        </p:spPr>
        <p:txBody>
          <a:bodyPr wrap="square">
            <a:spAutoFit/>
          </a:bodyPr>
          <a:lstStyle/>
          <a:p>
            <a:r>
              <a:rPr lang="en-GB" dirty="0">
                <a:solidFill>
                  <a:sysClr val="windowText" lastClr="000000"/>
                </a:solidFill>
              </a:rPr>
              <a:t>Ben listened to Buddy’s song and did the right thing.</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He shouted, “Mummy, Mummy, I need your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This time Grandma came to see Ben because his Mummy was busy. She asked if she could help him.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told his Grandma that he was unsure if he should reply to the person he doesn’t know. </a:t>
            </a:r>
          </a:p>
          <a:p>
            <a:endParaRPr lang="en-GB" dirty="0">
              <a:solidFill>
                <a:sysClr val="windowText" lastClr="000000"/>
              </a:solidFill>
            </a:endParaRPr>
          </a:p>
          <a:p>
            <a:r>
              <a:rPr lang="en-GB" dirty="0">
                <a:solidFill>
                  <a:sysClr val="windowText" lastClr="000000"/>
                </a:solidFill>
              </a:rPr>
              <a:t>Grandma asked Ben, “If you were playing in the park and a stranger asked you to play a game with them, would you?”</a:t>
            </a:r>
          </a:p>
          <a:p>
            <a:endParaRPr lang="en-GB" dirty="0">
              <a:solidFill>
                <a:sysClr val="windowText" lastClr="000000"/>
              </a:solidFill>
            </a:endParaRPr>
          </a:p>
        </p:txBody>
      </p:sp>
      <p:sp>
        <p:nvSpPr>
          <p:cNvPr id="13" name="Speech Bubble: Rectangle with Corners Rounded 12">
            <a:extLst>
              <a:ext uri="{FF2B5EF4-FFF2-40B4-BE49-F238E27FC236}">
                <a16:creationId xmlns:a16="http://schemas.microsoft.com/office/drawing/2014/main" id="{6D6F1889-2E15-5331-8AD6-82C9AE2F151E}"/>
              </a:ext>
            </a:extLst>
          </p:cNvPr>
          <p:cNvSpPr/>
          <p:nvPr/>
        </p:nvSpPr>
        <p:spPr>
          <a:xfrm>
            <a:off x="6444312" y="1427771"/>
            <a:ext cx="2093613" cy="1386743"/>
          </a:xfrm>
          <a:prstGeom prst="wedgeRoundRectCallout">
            <a:avLst>
              <a:gd name="adj1" fmla="val -69966"/>
              <a:gd name="adj2" fmla="val 1406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Would you play a game with an adult stranger in the park?</a:t>
            </a:r>
          </a:p>
        </p:txBody>
      </p:sp>
      <p:grpSp>
        <p:nvGrpSpPr>
          <p:cNvPr id="18" name="Group 17">
            <a:extLst>
              <a:ext uri="{FF2B5EF4-FFF2-40B4-BE49-F238E27FC236}">
                <a16:creationId xmlns:a16="http://schemas.microsoft.com/office/drawing/2014/main" id="{5D758CA7-F5CE-CF9B-286B-D9BA5A5CD3FD}"/>
              </a:ext>
            </a:extLst>
          </p:cNvPr>
          <p:cNvGrpSpPr/>
          <p:nvPr/>
        </p:nvGrpSpPr>
        <p:grpSpPr>
          <a:xfrm>
            <a:off x="7260688" y="3155756"/>
            <a:ext cx="1429263" cy="3440205"/>
            <a:chOff x="5004188" y="3196206"/>
            <a:chExt cx="1346278" cy="3240462"/>
          </a:xfrm>
        </p:grpSpPr>
        <p:sp>
          <p:nvSpPr>
            <p:cNvPr id="19" name="Oval 18">
              <a:extLst>
                <a:ext uri="{FF2B5EF4-FFF2-40B4-BE49-F238E27FC236}">
                  <a16:creationId xmlns:a16="http://schemas.microsoft.com/office/drawing/2014/main" id="{E7648E97-B1D4-BABE-E958-A3D971805773}"/>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AF47C42F-7112-4C96-AA83-19B5568392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Tree>
    <p:extLst>
      <p:ext uri="{BB962C8B-B14F-4D97-AF65-F5344CB8AC3E}">
        <p14:creationId xmlns:p14="http://schemas.microsoft.com/office/powerpoint/2010/main" val="42219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par>
                          <p:cTn id="13" fill="hold">
                            <p:stCondLst>
                              <p:cond delay="500"/>
                            </p:stCondLst>
                            <p:childTnLst>
                              <p:par>
                                <p:cTn id="14" presetID="2" presetClass="entr" presetSubtype="8"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left)">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6F163-D518-4384-22F7-7A21C16AEA5E}"/>
              </a:ext>
            </a:extLst>
          </p:cNvPr>
          <p:cNvSpPr/>
          <p:nvPr/>
        </p:nvSpPr>
        <p:spPr>
          <a:xfrm>
            <a:off x="-109057" y="-67113"/>
            <a:ext cx="4259301" cy="7237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1" y="335560"/>
            <a:ext cx="3652289" cy="7017306"/>
          </a:xfrm>
          <a:prstGeom prst="rect">
            <a:avLst/>
          </a:prstGeom>
          <a:noFill/>
        </p:spPr>
        <p:txBody>
          <a:bodyPr wrap="square">
            <a:spAutoFit/>
          </a:bodyPr>
          <a:lstStyle/>
          <a:p>
            <a:r>
              <a:rPr lang="en-GB" dirty="0">
                <a:solidFill>
                  <a:sysClr val="windowText" lastClr="000000"/>
                </a:solidFill>
              </a:rPr>
              <a:t>Ben looked shocked and told his Grandma that you should never talk to strangers!</a:t>
            </a:r>
          </a:p>
          <a:p>
            <a:endParaRPr lang="en-GB" dirty="0">
              <a:solidFill>
                <a:sysClr val="windowText" lastClr="000000"/>
              </a:solidFill>
            </a:endParaRPr>
          </a:p>
          <a:p>
            <a:r>
              <a:rPr lang="en-GB" dirty="0">
                <a:solidFill>
                  <a:sysClr val="windowText" lastClr="000000"/>
                </a:solidFill>
              </a:rPr>
              <a:t>Ben’s Grandma told him that it was the same on the Internet.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“If you don’t know the person who is asking to play, you shouldn’t talk to them.” said Grandma.</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tells his Grandma that he thinks she is right and he should only talk to people on the Internet that he knows. He shouldn’t talk to strangers online. </a:t>
            </a:r>
          </a:p>
          <a:p>
            <a:endParaRPr lang="en-GB" dirty="0">
              <a:solidFill>
                <a:sysClr val="windowText" lastClr="000000"/>
              </a:solidFill>
            </a:endParaRPr>
          </a:p>
          <a:p>
            <a:r>
              <a:rPr lang="en-GB" dirty="0">
                <a:solidFill>
                  <a:sysClr val="windowText" lastClr="000000"/>
                </a:solidFill>
              </a:rPr>
              <a:t>Grandma asks Ben if he will show her how to use the Internet safely on his tablet as she has no idea what to do! </a:t>
            </a: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p:txBody>
      </p:sp>
      <p:grpSp>
        <p:nvGrpSpPr>
          <p:cNvPr id="10" name="Group 9">
            <a:extLst>
              <a:ext uri="{FF2B5EF4-FFF2-40B4-BE49-F238E27FC236}">
                <a16:creationId xmlns:a16="http://schemas.microsoft.com/office/drawing/2014/main" id="{AE7B4C95-22AF-A216-F592-4F0F07D6DB33}"/>
              </a:ext>
            </a:extLst>
          </p:cNvPr>
          <p:cNvGrpSpPr/>
          <p:nvPr/>
        </p:nvGrpSpPr>
        <p:grpSpPr>
          <a:xfrm>
            <a:off x="4553202" y="1790128"/>
            <a:ext cx="2431676" cy="4732979"/>
            <a:chOff x="2199915" y="1824800"/>
            <a:chExt cx="2457699" cy="4783629"/>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99915" y="1824800"/>
              <a:ext cx="2457699" cy="4783629"/>
            </a:xfrm>
            <a:prstGeom prst="rect">
              <a:avLst/>
            </a:prstGeom>
          </p:spPr>
        </p:pic>
      </p:grpSp>
      <p:grpSp>
        <p:nvGrpSpPr>
          <p:cNvPr id="3" name="Group 2">
            <a:extLst>
              <a:ext uri="{FF2B5EF4-FFF2-40B4-BE49-F238E27FC236}">
                <a16:creationId xmlns:a16="http://schemas.microsoft.com/office/drawing/2014/main" id="{8C7DB03F-BE6B-6735-4112-2C230272C253}"/>
              </a:ext>
            </a:extLst>
          </p:cNvPr>
          <p:cNvGrpSpPr/>
          <p:nvPr/>
        </p:nvGrpSpPr>
        <p:grpSpPr>
          <a:xfrm>
            <a:off x="7260688" y="3155756"/>
            <a:ext cx="1429263" cy="3440205"/>
            <a:chOff x="5004188" y="3196206"/>
            <a:chExt cx="1346278" cy="3240462"/>
          </a:xfrm>
        </p:grpSpPr>
        <p:sp>
          <p:nvSpPr>
            <p:cNvPr id="4" name="Oval 3">
              <a:extLst>
                <a:ext uri="{FF2B5EF4-FFF2-40B4-BE49-F238E27FC236}">
                  <a16:creationId xmlns:a16="http://schemas.microsoft.com/office/drawing/2014/main" id="{B92CD560-95A2-08A6-71FE-3CFE13542600}"/>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A5F1E72-7D01-C02C-2FE5-CE72DD5416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
        <p:nvSpPr>
          <p:cNvPr id="13" name="Speech Bubble: Rectangle with Corners Rounded 12">
            <a:extLst>
              <a:ext uri="{FF2B5EF4-FFF2-40B4-BE49-F238E27FC236}">
                <a16:creationId xmlns:a16="http://schemas.microsoft.com/office/drawing/2014/main" id="{6D6F1889-2E15-5331-8AD6-82C9AE2F151E}"/>
              </a:ext>
            </a:extLst>
          </p:cNvPr>
          <p:cNvSpPr/>
          <p:nvPr/>
        </p:nvSpPr>
        <p:spPr>
          <a:xfrm>
            <a:off x="4553202" y="403385"/>
            <a:ext cx="2627599" cy="1386743"/>
          </a:xfrm>
          <a:prstGeom prst="wedgeRoundRectCallout">
            <a:avLst>
              <a:gd name="adj1" fmla="val 5162"/>
              <a:gd name="adj2" fmla="val 6952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Only message and play games with people that you know on the internet.</a:t>
            </a:r>
          </a:p>
        </p:txBody>
      </p:sp>
      <p:sp>
        <p:nvSpPr>
          <p:cNvPr id="11" name="Speech Bubble: Rectangle with Corners Rounded 10">
            <a:extLst>
              <a:ext uri="{FF2B5EF4-FFF2-40B4-BE49-F238E27FC236}">
                <a16:creationId xmlns:a16="http://schemas.microsoft.com/office/drawing/2014/main" id="{ADA2A363-6881-F86E-6DD2-B78E2D320AAA}"/>
              </a:ext>
            </a:extLst>
          </p:cNvPr>
          <p:cNvSpPr/>
          <p:nvPr/>
        </p:nvSpPr>
        <p:spPr>
          <a:xfrm>
            <a:off x="6340571" y="1981511"/>
            <a:ext cx="2431677" cy="1080276"/>
          </a:xfrm>
          <a:prstGeom prst="wedgeRoundRectCallout">
            <a:avLst>
              <a:gd name="adj1" fmla="val -1068"/>
              <a:gd name="adj2" fmla="val 708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 should only talk to people online that I know, not strangers!</a:t>
            </a:r>
          </a:p>
        </p:txBody>
      </p:sp>
    </p:spTree>
    <p:extLst>
      <p:ext uri="{BB962C8B-B14F-4D97-AF65-F5344CB8AC3E}">
        <p14:creationId xmlns:p14="http://schemas.microsoft.com/office/powerpoint/2010/main" val="40873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Ben helps to teach his Nanny how to use the Internet safely. He teaches her some important Internet safety rules! </a:t>
            </a:r>
          </a:p>
        </p:txBody>
      </p:sp>
      <p:sp>
        <p:nvSpPr>
          <p:cNvPr id="5" name="Rectangle: Rounded Corners 4">
            <a:extLst>
              <a:ext uri="{FF2B5EF4-FFF2-40B4-BE49-F238E27FC236}">
                <a16:creationId xmlns:a16="http://schemas.microsoft.com/office/drawing/2014/main" id="{AECF8FB1-8242-D83C-F83E-FD4C4D3608AA}"/>
              </a:ext>
            </a:extLst>
          </p:cNvPr>
          <p:cNvSpPr/>
          <p:nvPr/>
        </p:nvSpPr>
        <p:spPr>
          <a:xfrm>
            <a:off x="2620700" y="1560713"/>
            <a:ext cx="3894210" cy="718039"/>
          </a:xfrm>
          <a:prstGeom prst="roundRect">
            <a:avLst/>
          </a:prstGeom>
          <a:solidFill>
            <a:srgbClr val="A873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rPr>
              <a:t>Internet Safety Rules</a:t>
            </a:r>
          </a:p>
        </p:txBody>
      </p:sp>
      <p:sp>
        <p:nvSpPr>
          <p:cNvPr id="7" name="Rectangle: Rounded Corners 6">
            <a:extLst>
              <a:ext uri="{FF2B5EF4-FFF2-40B4-BE49-F238E27FC236}">
                <a16:creationId xmlns:a16="http://schemas.microsoft.com/office/drawing/2014/main" id="{F0C30189-EBEC-5F7F-CAF5-4ECDFA1AD13E}"/>
              </a:ext>
            </a:extLst>
          </p:cNvPr>
          <p:cNvSpPr/>
          <p:nvPr/>
        </p:nvSpPr>
        <p:spPr>
          <a:xfrm>
            <a:off x="1479039" y="5352018"/>
            <a:ext cx="6399703" cy="854246"/>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If you are ever unsure what to do, remember Buddy’s song, and always ask for help!</a:t>
            </a:r>
          </a:p>
        </p:txBody>
      </p:sp>
      <p:sp>
        <p:nvSpPr>
          <p:cNvPr id="8" name="Rectangle: Rounded Corners 7">
            <a:extLst>
              <a:ext uri="{FF2B5EF4-FFF2-40B4-BE49-F238E27FC236}">
                <a16:creationId xmlns:a16="http://schemas.microsoft.com/office/drawing/2014/main" id="{99161C95-69FB-A56E-C185-794C544541CF}"/>
              </a:ext>
            </a:extLst>
          </p:cNvPr>
          <p:cNvSpPr/>
          <p:nvPr/>
        </p:nvSpPr>
        <p:spPr>
          <a:xfrm>
            <a:off x="864222" y="2523379"/>
            <a:ext cx="7629336"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Always ask a grown-up for help if you see anything strange or unusual.</a:t>
            </a:r>
          </a:p>
        </p:txBody>
      </p:sp>
      <p:sp>
        <p:nvSpPr>
          <p:cNvPr id="9" name="Rectangle: Rounded Corners 8">
            <a:extLst>
              <a:ext uri="{FF2B5EF4-FFF2-40B4-BE49-F238E27FC236}">
                <a16:creationId xmlns:a16="http://schemas.microsoft.com/office/drawing/2014/main" id="{7476F7E4-B17B-066E-9F8D-2D64EC47EDF5}"/>
              </a:ext>
            </a:extLst>
          </p:cNvPr>
          <p:cNvSpPr/>
          <p:nvPr/>
        </p:nvSpPr>
        <p:spPr>
          <a:xfrm>
            <a:off x="987588" y="3230539"/>
            <a:ext cx="7382605"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Don’t download or install anything without asking a grown-up first. </a:t>
            </a:r>
          </a:p>
        </p:txBody>
      </p:sp>
      <p:sp>
        <p:nvSpPr>
          <p:cNvPr id="10" name="Rectangle: Rounded Corners 9">
            <a:extLst>
              <a:ext uri="{FF2B5EF4-FFF2-40B4-BE49-F238E27FC236}">
                <a16:creationId xmlns:a16="http://schemas.microsoft.com/office/drawing/2014/main" id="{A64452D4-1F3B-710F-3F22-6738F8500043}"/>
              </a:ext>
            </a:extLst>
          </p:cNvPr>
          <p:cNvSpPr/>
          <p:nvPr/>
        </p:nvSpPr>
        <p:spPr>
          <a:xfrm>
            <a:off x="1742461" y="3937699"/>
            <a:ext cx="5872858"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Remember, not all games and videos are for children.</a:t>
            </a:r>
          </a:p>
        </p:txBody>
      </p:sp>
      <p:sp>
        <p:nvSpPr>
          <p:cNvPr id="11" name="Rectangle: Rounded Corners 10">
            <a:extLst>
              <a:ext uri="{FF2B5EF4-FFF2-40B4-BE49-F238E27FC236}">
                <a16:creationId xmlns:a16="http://schemas.microsoft.com/office/drawing/2014/main" id="{EA2CAE6C-A514-1681-077F-403643769428}"/>
              </a:ext>
            </a:extLst>
          </p:cNvPr>
          <p:cNvSpPr/>
          <p:nvPr/>
        </p:nvSpPr>
        <p:spPr>
          <a:xfrm>
            <a:off x="1214119" y="4644859"/>
            <a:ext cx="6929542"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Don’t talk to strangers online and don’t tell them where you live. </a:t>
            </a:r>
          </a:p>
        </p:txBody>
      </p:sp>
    </p:spTree>
    <p:extLst>
      <p:ext uri="{BB962C8B-B14F-4D97-AF65-F5344CB8AC3E}">
        <p14:creationId xmlns:p14="http://schemas.microsoft.com/office/powerpoint/2010/main" val="10409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11455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0282DF9-D96D-23CD-3235-0728DA0774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69" y="-110016"/>
            <a:ext cx="9618061" cy="1501609"/>
          </a:xfrm>
          <a:prstGeom prst="rect">
            <a:avLst/>
          </a:prstGeom>
        </p:spPr>
      </p:pic>
      <p:sp>
        <p:nvSpPr>
          <p:cNvPr id="3" name="Text Box"/>
          <p:cNvSpPr/>
          <p:nvPr/>
        </p:nvSpPr>
        <p:spPr>
          <a:xfrm>
            <a:off x="1312053" y="5492158"/>
            <a:ext cx="986885"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Ben</a:t>
            </a:r>
          </a:p>
        </p:txBody>
      </p:sp>
      <p:sp>
        <p:nvSpPr>
          <p:cNvPr id="21" name="Title"/>
          <p:cNvSpPr>
            <a:spLocks noGrp="1"/>
          </p:cNvSpPr>
          <p:nvPr>
            <p:ph type="title"/>
          </p:nvPr>
        </p:nvSpPr>
        <p:spPr>
          <a:xfrm>
            <a:off x="218525" y="125289"/>
            <a:ext cx="8220075" cy="994306"/>
          </a:xfrm>
        </p:spPr>
        <p:txBody>
          <a:bodyPr/>
          <a:lstStyle/>
          <a:p>
            <a:r>
              <a:rPr lang="en-US" dirty="0">
                <a:solidFill>
                  <a:schemeClr val="bg1"/>
                </a:solidFill>
                <a:latin typeface="+mn-lt"/>
              </a:rPr>
              <a:t>Characters</a:t>
            </a:r>
            <a:endParaRPr lang="en-GB" sz="3600" dirty="0">
              <a:solidFill>
                <a:schemeClr val="bg1"/>
              </a:solidFill>
              <a:latin typeface="+mn-lt"/>
            </a:endParaRPr>
          </a:p>
        </p:txBody>
      </p:sp>
      <p:sp>
        <p:nvSpPr>
          <p:cNvPr id="2" name="Text Box">
            <a:extLst>
              <a:ext uri="{FF2B5EF4-FFF2-40B4-BE49-F238E27FC236}">
                <a16:creationId xmlns:a16="http://schemas.microsoft.com/office/drawing/2014/main" id="{C319794E-5CC6-4859-FF95-99F0DBAC78A9}"/>
              </a:ext>
            </a:extLst>
          </p:cNvPr>
          <p:cNvSpPr/>
          <p:nvPr/>
        </p:nvSpPr>
        <p:spPr>
          <a:xfrm>
            <a:off x="2677792" y="5492159"/>
            <a:ext cx="1229972"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Buddy</a:t>
            </a:r>
          </a:p>
        </p:txBody>
      </p:sp>
      <p:sp>
        <p:nvSpPr>
          <p:cNvPr id="4" name="Text Box">
            <a:extLst>
              <a:ext uri="{FF2B5EF4-FFF2-40B4-BE49-F238E27FC236}">
                <a16:creationId xmlns:a16="http://schemas.microsoft.com/office/drawing/2014/main" id="{41C8A537-409F-324D-3C6C-5820B5389049}"/>
              </a:ext>
            </a:extLst>
          </p:cNvPr>
          <p:cNvSpPr/>
          <p:nvPr/>
        </p:nvSpPr>
        <p:spPr>
          <a:xfrm>
            <a:off x="4286618" y="5492158"/>
            <a:ext cx="1644041"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Grandma</a:t>
            </a:r>
          </a:p>
        </p:txBody>
      </p:sp>
      <p:sp>
        <p:nvSpPr>
          <p:cNvPr id="7" name="Text Box">
            <a:extLst>
              <a:ext uri="{FF2B5EF4-FFF2-40B4-BE49-F238E27FC236}">
                <a16:creationId xmlns:a16="http://schemas.microsoft.com/office/drawing/2014/main" id="{0717F49D-0A0C-6322-E2A4-E06B45AB1D2A}"/>
              </a:ext>
            </a:extLst>
          </p:cNvPr>
          <p:cNvSpPr/>
          <p:nvPr/>
        </p:nvSpPr>
        <p:spPr>
          <a:xfrm>
            <a:off x="6309513" y="5492158"/>
            <a:ext cx="1462886"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Mummy</a:t>
            </a:r>
          </a:p>
        </p:txBody>
      </p:sp>
      <p:sp>
        <p:nvSpPr>
          <p:cNvPr id="8" name="Text">
            <a:extLst>
              <a:ext uri="{FF2B5EF4-FFF2-40B4-BE49-F238E27FC236}">
                <a16:creationId xmlns:a16="http://schemas.microsoft.com/office/drawing/2014/main" id="{0DDD591B-E708-761E-0E57-06C6B4C220CE}"/>
              </a:ext>
            </a:extLst>
          </p:cNvPr>
          <p:cNvSpPr/>
          <p:nvPr/>
        </p:nvSpPr>
        <p:spPr>
          <a:xfrm>
            <a:off x="755650" y="1484889"/>
            <a:ext cx="7632700" cy="276999"/>
          </a:xfrm>
          <a:prstGeom prst="rect">
            <a:avLst/>
          </a:prstGeom>
        </p:spPr>
        <p:txBody>
          <a:bodyPr wrap="square" lIns="0" tIns="0" rIns="0" bIns="0">
            <a:spAutoFit/>
          </a:bodyPr>
          <a:lstStyle/>
          <a:p>
            <a:pPr algn="ctr"/>
            <a:r>
              <a:rPr lang="en-GB" dirty="0"/>
              <a:t>There are 4 characters in this exciting story!</a:t>
            </a:r>
          </a:p>
        </p:txBody>
      </p:sp>
      <p:pic>
        <p:nvPicPr>
          <p:cNvPr id="10" name="Picture 9">
            <a:extLst>
              <a:ext uri="{FF2B5EF4-FFF2-40B4-BE49-F238E27FC236}">
                <a16:creationId xmlns:a16="http://schemas.microsoft.com/office/drawing/2014/main" id="{F9E59CF4-F3CF-46CA-2A7E-67BF96189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943" y="2657367"/>
            <a:ext cx="1016631" cy="2809897"/>
          </a:xfrm>
          <a:prstGeom prst="rect">
            <a:avLst/>
          </a:prstGeom>
        </p:spPr>
      </p:pic>
      <p:pic>
        <p:nvPicPr>
          <p:cNvPr id="12" name="Picture 11">
            <a:extLst>
              <a:ext uri="{FF2B5EF4-FFF2-40B4-BE49-F238E27FC236}">
                <a16:creationId xmlns:a16="http://schemas.microsoft.com/office/drawing/2014/main" id="{AE28EEDC-593C-4876-2E0C-9446721B2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6547" y="3210155"/>
            <a:ext cx="1299747" cy="2386506"/>
          </a:xfrm>
          <a:prstGeom prst="rect">
            <a:avLst/>
          </a:prstGeom>
        </p:spPr>
      </p:pic>
      <p:pic>
        <p:nvPicPr>
          <p:cNvPr id="14" name="Picture 13">
            <a:extLst>
              <a:ext uri="{FF2B5EF4-FFF2-40B4-BE49-F238E27FC236}">
                <a16:creationId xmlns:a16="http://schemas.microsoft.com/office/drawing/2014/main" id="{9E928F78-DC82-E66D-B88A-3ACA42108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544" y="1993831"/>
            <a:ext cx="1121502" cy="3502323"/>
          </a:xfrm>
          <a:prstGeom prst="rect">
            <a:avLst/>
          </a:prstGeom>
        </p:spPr>
      </p:pic>
      <p:pic>
        <p:nvPicPr>
          <p:cNvPr id="16" name="Picture 15">
            <a:extLst>
              <a:ext uri="{FF2B5EF4-FFF2-40B4-BE49-F238E27FC236}">
                <a16:creationId xmlns:a16="http://schemas.microsoft.com/office/drawing/2014/main" id="{49AEE8AB-AB6C-0DB1-F2F3-3D349407DF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891" y="1855034"/>
            <a:ext cx="1462887" cy="3641120"/>
          </a:xfrm>
          <a:prstGeom prst="rect">
            <a:avLst/>
          </a:prstGeom>
        </p:spPr>
      </p:pic>
    </p:spTree>
    <p:extLst>
      <p:ext uri="{BB962C8B-B14F-4D97-AF65-F5344CB8AC3E}">
        <p14:creationId xmlns:p14="http://schemas.microsoft.com/office/powerpoint/2010/main" val="39315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4000"/>
                            </p:stCondLst>
                            <p:childTnLst>
                              <p:par>
                                <p:cTn id="27" presetID="10" presetClass="entr" presetSubtype="0" fill="hold" nodeType="after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0"/>
                            </p:stCondLst>
                            <p:childTnLst>
                              <p:par>
                                <p:cTn id="34" presetID="10" presetClass="entr" presetSubtype="0" fill="hold" nodeType="after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 grpId="0" animBg="1"/>
      <p:bldP spid="4"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7B4C95-22AF-A216-F592-4F0F07D6DB33}"/>
              </a:ext>
            </a:extLst>
          </p:cNvPr>
          <p:cNvGrpSpPr/>
          <p:nvPr/>
        </p:nvGrpSpPr>
        <p:grpSpPr>
          <a:xfrm>
            <a:off x="1857475" y="2130803"/>
            <a:ext cx="1674136" cy="4460847"/>
            <a:chOff x="2335647" y="2147581"/>
            <a:chExt cx="1674136" cy="4460847"/>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35647" y="2147581"/>
              <a:ext cx="1674136" cy="4391637"/>
            </a:xfrm>
            <a:prstGeom prst="rect">
              <a:avLst/>
            </a:prstGeom>
          </p:spPr>
        </p:pic>
      </p:grpSp>
      <p:grpSp>
        <p:nvGrpSpPr>
          <p:cNvPr id="11" name="Group 10">
            <a:extLst>
              <a:ext uri="{FF2B5EF4-FFF2-40B4-BE49-F238E27FC236}">
                <a16:creationId xmlns:a16="http://schemas.microsoft.com/office/drawing/2014/main" id="{E9353843-3FF1-106C-5287-BB47F95938B4}"/>
              </a:ext>
            </a:extLst>
          </p:cNvPr>
          <p:cNvGrpSpPr/>
          <p:nvPr/>
        </p:nvGrpSpPr>
        <p:grpSpPr>
          <a:xfrm>
            <a:off x="5876643" y="3194786"/>
            <a:ext cx="1346278" cy="3141214"/>
            <a:chOff x="5004188" y="3295454"/>
            <a:chExt cx="1346278" cy="3141214"/>
          </a:xfrm>
        </p:grpSpPr>
        <p:sp>
          <p:nvSpPr>
            <p:cNvPr id="9" name="Oval 8">
              <a:extLst>
                <a:ext uri="{FF2B5EF4-FFF2-40B4-BE49-F238E27FC236}">
                  <a16:creationId xmlns:a16="http://schemas.microsoft.com/office/drawing/2014/main" id="{4DC5653C-3AC4-1DB1-63FF-01798586F3AB}"/>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73DEEA6-E5F8-8557-728C-AC473F77D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218" y="3295454"/>
              <a:ext cx="1098802" cy="3141214"/>
            </a:xfrm>
            <a:prstGeom prst="rect">
              <a:avLst/>
            </a:prstGeom>
          </p:spPr>
        </p:pic>
      </p:grpSp>
      <p:sp>
        <p:nvSpPr>
          <p:cNvPr id="12" name="Rectangle 11">
            <a:extLst>
              <a:ext uri="{FF2B5EF4-FFF2-40B4-BE49-F238E27FC236}">
                <a16:creationId xmlns:a16="http://schemas.microsoft.com/office/drawing/2014/main" id="{C8E6F163-D518-4384-22F7-7A21C16AEA5E}"/>
              </a:ext>
            </a:extLst>
          </p:cNvPr>
          <p:cNvSpPr/>
          <p:nvPr/>
        </p:nvSpPr>
        <p:spPr>
          <a:xfrm>
            <a:off x="-109057" y="-67111"/>
            <a:ext cx="9353725" cy="16610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1" y="335560"/>
            <a:ext cx="8495952" cy="923330"/>
          </a:xfrm>
          <a:prstGeom prst="rect">
            <a:avLst/>
          </a:prstGeom>
          <a:noFill/>
        </p:spPr>
        <p:txBody>
          <a:bodyPr wrap="square">
            <a:spAutoFit/>
          </a:bodyPr>
          <a:lstStyle/>
          <a:p>
            <a:r>
              <a:rPr lang="en-GB" dirty="0">
                <a:solidFill>
                  <a:sysClr val="windowText" lastClr="000000"/>
                </a:solidFill>
              </a:rPr>
              <a:t>One day, Ben’s Grandma came home from the shops looking very excited and gave Ben a tablet. She told Ben that she saw the tablet on sale, she had no idea what it did, but she knew that Ben had been asking for one for ages! </a:t>
            </a:r>
          </a:p>
        </p:txBody>
      </p:sp>
    </p:spTree>
    <p:extLst>
      <p:ext uri="{BB962C8B-B14F-4D97-AF65-F5344CB8AC3E}">
        <p14:creationId xmlns:p14="http://schemas.microsoft.com/office/powerpoint/2010/main" val="41842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3652EE-547F-26F2-17BE-46163EFFD7A9}"/>
              </a:ext>
            </a:extLst>
          </p:cNvPr>
          <p:cNvGrpSpPr/>
          <p:nvPr/>
        </p:nvGrpSpPr>
        <p:grpSpPr>
          <a:xfrm>
            <a:off x="1260166" y="2380713"/>
            <a:ext cx="1808077" cy="4391637"/>
            <a:chOff x="1623019" y="2380713"/>
            <a:chExt cx="1808077" cy="4391637"/>
          </a:xfrm>
        </p:grpSpPr>
        <p:sp>
          <p:nvSpPr>
            <p:cNvPr id="8" name="Oval 7">
              <a:extLst>
                <a:ext uri="{FF2B5EF4-FFF2-40B4-BE49-F238E27FC236}">
                  <a16:creationId xmlns:a16="http://schemas.microsoft.com/office/drawing/2014/main" id="{137C4B8E-52C6-4E44-70F7-122C1B08DDD7}"/>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95881" y="2380713"/>
              <a:ext cx="1395987" cy="4391637"/>
            </a:xfrm>
            <a:prstGeom prst="rect">
              <a:avLst/>
            </a:prstGeom>
          </p:spPr>
        </p:pic>
      </p:grpSp>
      <p:grpSp>
        <p:nvGrpSpPr>
          <p:cNvPr id="10" name="Group 9">
            <a:extLst>
              <a:ext uri="{FF2B5EF4-FFF2-40B4-BE49-F238E27FC236}">
                <a16:creationId xmlns:a16="http://schemas.microsoft.com/office/drawing/2014/main" id="{91AB00D0-8B0A-189E-EB55-206C5B6C396D}"/>
              </a:ext>
            </a:extLst>
          </p:cNvPr>
          <p:cNvGrpSpPr/>
          <p:nvPr/>
        </p:nvGrpSpPr>
        <p:grpSpPr>
          <a:xfrm>
            <a:off x="5876643" y="3194786"/>
            <a:ext cx="1346278" cy="3141214"/>
            <a:chOff x="5004188" y="3295454"/>
            <a:chExt cx="1346278" cy="3141214"/>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218" y="3295454"/>
              <a:ext cx="1098802" cy="3141214"/>
            </a:xfrm>
            <a:prstGeom prst="rect">
              <a:avLst/>
            </a:prstGeom>
          </p:spPr>
        </p:pic>
      </p:grpSp>
      <p:sp>
        <p:nvSpPr>
          <p:cNvPr id="13" name="Speech Bubble: Rectangle with Corners Rounded 12">
            <a:extLst>
              <a:ext uri="{FF2B5EF4-FFF2-40B4-BE49-F238E27FC236}">
                <a16:creationId xmlns:a16="http://schemas.microsoft.com/office/drawing/2014/main" id="{660EF7DB-DDC6-6F92-CAD4-86826B5BD18F}"/>
              </a:ext>
            </a:extLst>
          </p:cNvPr>
          <p:cNvSpPr/>
          <p:nvPr/>
        </p:nvSpPr>
        <p:spPr>
          <a:xfrm>
            <a:off x="3038632" y="2577069"/>
            <a:ext cx="1891872" cy="1080276"/>
          </a:xfrm>
          <a:prstGeom prst="wedgeRoundRectCallout">
            <a:avLst>
              <a:gd name="adj1" fmla="val -61243"/>
              <a:gd name="adj2" fmla="val 140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I’m worried you are too young for a tablet!</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24478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49787" cy="1477328"/>
          </a:xfrm>
          <a:prstGeom prst="rect">
            <a:avLst/>
          </a:prstGeom>
          <a:noFill/>
        </p:spPr>
        <p:txBody>
          <a:bodyPr wrap="square">
            <a:spAutoFit/>
          </a:bodyPr>
          <a:lstStyle/>
          <a:p>
            <a:r>
              <a:rPr lang="en-GB" dirty="0">
                <a:solidFill>
                  <a:sysClr val="windowText" lastClr="000000"/>
                </a:solidFill>
              </a:rPr>
              <a:t>When Ben’s Mummy saw the tablet, she was a little bit worried because you can use the Internet on it. She thought Ben was too young to know how to use the Internet safely.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480685" y="335560"/>
            <a:ext cx="4663315" cy="2031325"/>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Mummy made Ben promise that if he was ever unsure what to do with his tablet he would ask for help straight away! </a:t>
            </a:r>
            <a:endParaRPr lang="en-GB" dirty="0"/>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Ben promised his Mummy that he was grown-up enough to use the tablet safely. </a:t>
            </a:r>
            <a:br>
              <a:rPr lang="en-GB" dirty="0"/>
            </a:br>
            <a:endParaRPr lang="en-GB" dirty="0">
              <a:solidFill>
                <a:sysClr val="windowText" lastClr="000000"/>
              </a:solidFill>
            </a:endParaRP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3984771" y="3865937"/>
            <a:ext cx="1891872" cy="1080276"/>
          </a:xfrm>
          <a:prstGeom prst="wedgeRoundRectCallout">
            <a:avLst>
              <a:gd name="adj1" fmla="val 61841"/>
              <a:gd name="adj2" fmla="val -3507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 promise I will use the tablet safely, Mummy!</a:t>
            </a:r>
          </a:p>
        </p:txBody>
      </p:sp>
    </p:spTree>
    <p:extLst>
      <p:ext uri="{BB962C8B-B14F-4D97-AF65-F5344CB8AC3E}">
        <p14:creationId xmlns:p14="http://schemas.microsoft.com/office/powerpoint/2010/main" val="28813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uiExpand="1" build="p"/>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3652EE-547F-26F2-17BE-46163EFFD7A9}"/>
              </a:ext>
            </a:extLst>
          </p:cNvPr>
          <p:cNvGrpSpPr/>
          <p:nvPr/>
        </p:nvGrpSpPr>
        <p:grpSpPr>
          <a:xfrm>
            <a:off x="1260166" y="2380713"/>
            <a:ext cx="1808077" cy="4391637"/>
            <a:chOff x="1623019" y="2380713"/>
            <a:chExt cx="1808077" cy="4391637"/>
          </a:xfrm>
        </p:grpSpPr>
        <p:sp>
          <p:nvSpPr>
            <p:cNvPr id="8" name="Oval 7">
              <a:extLst>
                <a:ext uri="{FF2B5EF4-FFF2-40B4-BE49-F238E27FC236}">
                  <a16:creationId xmlns:a16="http://schemas.microsoft.com/office/drawing/2014/main" id="{137C4B8E-52C6-4E44-70F7-122C1B08DDD7}"/>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95881" y="2380713"/>
              <a:ext cx="1395987" cy="4391637"/>
            </a:xfrm>
            <a:prstGeom prst="rect">
              <a:avLst/>
            </a:prstGeom>
          </p:spPr>
        </p:pic>
      </p:grpSp>
      <p:grpSp>
        <p:nvGrpSpPr>
          <p:cNvPr id="10" name="Group 9">
            <a:extLst>
              <a:ext uri="{FF2B5EF4-FFF2-40B4-BE49-F238E27FC236}">
                <a16:creationId xmlns:a16="http://schemas.microsoft.com/office/drawing/2014/main" id="{91AB00D0-8B0A-189E-EB55-206C5B6C396D}"/>
              </a:ext>
            </a:extLst>
          </p:cNvPr>
          <p:cNvGrpSpPr/>
          <p:nvPr/>
        </p:nvGrpSpPr>
        <p:grpSpPr>
          <a:xfrm flipH="1">
            <a:off x="5876643" y="3137484"/>
            <a:ext cx="1346278" cy="3198516"/>
            <a:chOff x="5004188" y="3238152"/>
            <a:chExt cx="1346278" cy="3198516"/>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34218" y="3238152"/>
              <a:ext cx="1144864" cy="3129892"/>
            </a:xfrm>
            <a:prstGeom prst="rect">
              <a:avLst/>
            </a:prstGeom>
          </p:spPr>
        </p:pic>
      </p:grpSp>
      <p:sp>
        <p:nvSpPr>
          <p:cNvPr id="13" name="Speech Bubble: Rectangle with Corners Rounded 12">
            <a:extLst>
              <a:ext uri="{FF2B5EF4-FFF2-40B4-BE49-F238E27FC236}">
                <a16:creationId xmlns:a16="http://schemas.microsoft.com/office/drawing/2014/main" id="{660EF7DB-DDC6-6F92-CAD4-86826B5BD18F}"/>
              </a:ext>
            </a:extLst>
          </p:cNvPr>
          <p:cNvSpPr/>
          <p:nvPr/>
        </p:nvSpPr>
        <p:spPr>
          <a:xfrm>
            <a:off x="3038632" y="2577069"/>
            <a:ext cx="1891872" cy="1080276"/>
          </a:xfrm>
          <a:prstGeom prst="wedgeRoundRectCallout">
            <a:avLst>
              <a:gd name="adj1" fmla="val -61243"/>
              <a:gd name="adj2" fmla="val 140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Will you help Ben to use his tablet safely?</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2180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643183" cy="1477328"/>
          </a:xfrm>
          <a:prstGeom prst="rect">
            <a:avLst/>
          </a:prstGeom>
          <a:noFill/>
        </p:spPr>
        <p:txBody>
          <a:bodyPr wrap="square">
            <a:spAutoFit/>
          </a:bodyPr>
          <a:lstStyle/>
          <a:p>
            <a:r>
              <a:rPr lang="en-GB" dirty="0">
                <a:solidFill>
                  <a:sysClr val="windowText" lastClr="000000"/>
                </a:solidFill>
              </a:rPr>
              <a:t>Ben’s Mummy installed lots of child-friendly apps on to the tablet. She downloaded lots of fun games for Ben to play and told him he could only go on apps on his tablet that she had looked at first.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1477328"/>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Ben’s Mummy asked Buddy the dog if he would help to make sure Ben used his new tablet safely. Buddy barked very loudly to tell Mummy that he would!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3164098" y="4859619"/>
            <a:ext cx="1472423" cy="773809"/>
          </a:xfrm>
          <a:prstGeom prst="wedgeRoundRectCallout">
            <a:avLst>
              <a:gd name="adj1" fmla="val 61841"/>
              <a:gd name="adj2" fmla="val -3507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Woof, woof</a:t>
            </a:r>
          </a:p>
          <a:p>
            <a:pPr algn="ctr"/>
            <a:r>
              <a:rPr lang="en-GB" dirty="0">
                <a:solidFill>
                  <a:sysClr val="windowText" lastClr="000000"/>
                </a:solidFill>
              </a:rPr>
              <a:t>woof!</a:t>
            </a:r>
          </a:p>
        </p:txBody>
      </p:sp>
      <p:grpSp>
        <p:nvGrpSpPr>
          <p:cNvPr id="6" name="Group 5">
            <a:extLst>
              <a:ext uri="{FF2B5EF4-FFF2-40B4-BE49-F238E27FC236}">
                <a16:creationId xmlns:a16="http://schemas.microsoft.com/office/drawing/2014/main" id="{C03CA52C-B5B9-480D-D234-AB1884EBAB8C}"/>
              </a:ext>
            </a:extLst>
          </p:cNvPr>
          <p:cNvGrpSpPr/>
          <p:nvPr/>
        </p:nvGrpSpPr>
        <p:grpSpPr>
          <a:xfrm>
            <a:off x="4567804" y="457653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spTree>
    <p:extLst>
      <p:ext uri="{BB962C8B-B14F-4D97-AF65-F5344CB8AC3E}">
        <p14:creationId xmlns:p14="http://schemas.microsoft.com/office/powerpoint/2010/main" val="259531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1+#ppt_w/2"/>
                                          </p:val>
                                        </p:tav>
                                        <p:tav tm="100000">
                                          <p:val>
                                            <p:strVal val="#ppt_x"/>
                                          </p:val>
                                        </p:tav>
                                      </p:tavLst>
                                    </p:anim>
                                    <p:anim calcmode="lin" valueType="num">
                                      <p:cBhvr additive="base">
                                        <p:cTn id="13" dur="1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4311103" y="1446388"/>
            <a:ext cx="5287490" cy="6715597"/>
            <a:chOff x="4311103" y="1446388"/>
            <a:chExt cx="5287490" cy="671559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DB94ADC4-DAE1-0D71-923F-A42C7BFB15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668" y="3117956"/>
              <a:ext cx="5114925" cy="2200275"/>
            </a:xfrm>
            <a:prstGeom prst="rect">
              <a:avLst/>
            </a:prstGeom>
          </p:spPr>
        </p:pic>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103" y="4647260"/>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636519" y="-67111"/>
            <a:ext cx="4745576" cy="22230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8">
            <a:extLst>
              <a:ext uri="{28A0092B-C50C-407E-A947-70E740481C1C}">
                <a14:useLocalDpi xmlns:a14="http://schemas.microsoft.com/office/drawing/2010/main" val="0"/>
              </a:ext>
            </a:extLst>
          </a:blip>
          <a:srcRect t="41272" r="49294"/>
          <a:stretch/>
        </p:blipFill>
        <p:spPr>
          <a:xfrm>
            <a:off x="0" y="1575010"/>
            <a:ext cx="4636519" cy="4027581"/>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979936" y="2500113"/>
            <a:ext cx="3949683" cy="773809"/>
          </a:xfrm>
          <a:prstGeom prst="wedgeRoundRectCallout">
            <a:avLst>
              <a:gd name="adj1" fmla="val -2515"/>
              <a:gd name="adj2" fmla="val 1221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Do you think I should press the arrow to download the new game?</a:t>
            </a:r>
          </a:p>
        </p:txBody>
      </p:sp>
      <p:grpSp>
        <p:nvGrpSpPr>
          <p:cNvPr id="6" name="Group 5">
            <a:extLst>
              <a:ext uri="{FF2B5EF4-FFF2-40B4-BE49-F238E27FC236}">
                <a16:creationId xmlns:a16="http://schemas.microsoft.com/office/drawing/2014/main" id="{C03CA52C-B5B9-480D-D234-AB1884EBAB8C}"/>
              </a:ext>
            </a:extLst>
          </p:cNvPr>
          <p:cNvGrpSpPr/>
          <p:nvPr/>
        </p:nvGrpSpPr>
        <p:grpSpPr>
          <a:xfrm>
            <a:off x="476001" y="2638101"/>
            <a:ext cx="1526798" cy="2433850"/>
            <a:chOff x="5033393" y="4314541"/>
            <a:chExt cx="1526798" cy="2433850"/>
          </a:xfrm>
        </p:grpSpPr>
        <p:sp>
          <p:nvSpPr>
            <p:cNvPr id="4" name="Oval 3">
              <a:extLst>
                <a:ext uri="{FF2B5EF4-FFF2-40B4-BE49-F238E27FC236}">
                  <a16:creationId xmlns:a16="http://schemas.microsoft.com/office/drawing/2014/main" id="{1EC1A1FB-B6B2-39C7-6041-5D7440285916}"/>
                </a:ext>
              </a:extLst>
            </p:cNvPr>
            <p:cNvSpPr/>
            <p:nvPr/>
          </p:nvSpPr>
          <p:spPr>
            <a:xfrm flipH="1">
              <a:off x="5033393" y="6391858"/>
              <a:ext cx="152679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38505" y="4314541"/>
              <a:ext cx="1346277" cy="2375784"/>
            </a:xfrm>
            <a:prstGeom prst="rect">
              <a:avLst/>
            </a:prstGeom>
          </p:spPr>
        </p:pic>
      </p:grpSp>
      <p:grpSp>
        <p:nvGrpSpPr>
          <p:cNvPr id="2" name="Group 1">
            <a:extLst>
              <a:ext uri="{FF2B5EF4-FFF2-40B4-BE49-F238E27FC236}">
                <a16:creationId xmlns:a16="http://schemas.microsoft.com/office/drawing/2014/main" id="{C12A5092-9230-C13D-35E2-C9B623FEFC6E}"/>
              </a:ext>
            </a:extLst>
          </p:cNvPr>
          <p:cNvGrpSpPr/>
          <p:nvPr/>
        </p:nvGrpSpPr>
        <p:grpSpPr>
          <a:xfrm>
            <a:off x="1549945" y="4019338"/>
            <a:ext cx="1963026" cy="1417320"/>
            <a:chOff x="5033393" y="5331071"/>
            <a:chExt cx="1963026" cy="1417320"/>
          </a:xfrm>
        </p:grpSpPr>
        <p:sp>
          <p:nvSpPr>
            <p:cNvPr id="7" name="Oval 6">
              <a:extLst>
                <a:ext uri="{FF2B5EF4-FFF2-40B4-BE49-F238E27FC236}">
                  <a16:creationId xmlns:a16="http://schemas.microsoft.com/office/drawing/2014/main" id="{DF3B7329-410B-ECCF-28A2-468928E9BC32}"/>
                </a:ext>
              </a:extLst>
            </p:cNvPr>
            <p:cNvSpPr/>
            <p:nvPr/>
          </p:nvSpPr>
          <p:spPr>
            <a:xfrm flipH="1">
              <a:off x="5033393" y="6322128"/>
              <a:ext cx="1963026" cy="42626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DF55F92-2AF2-0082-809C-06CB97E36E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88746" y="5331071"/>
              <a:ext cx="1748950" cy="1377121"/>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6" y="-67111"/>
            <a:ext cx="4745576" cy="17181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07837" cy="923330"/>
          </a:xfrm>
          <a:prstGeom prst="rect">
            <a:avLst/>
          </a:prstGeom>
          <a:noFill/>
        </p:spPr>
        <p:txBody>
          <a:bodyPr wrap="square">
            <a:spAutoFit/>
          </a:bodyPr>
          <a:lstStyle/>
          <a:p>
            <a:r>
              <a:rPr lang="en-GB" dirty="0">
                <a:solidFill>
                  <a:sysClr val="windowText" lastClr="000000"/>
                </a:solidFill>
              </a:rPr>
              <a:t>Ben had lots of fun playing on his tablet until suddenly, an advert for a new game appeared.</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1477328"/>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 had never seen the game before but he thought it looked very exciting! He asked Buddy, “Do you think I should press the arrow to download the new game?”</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636521" y="-167780"/>
            <a:ext cx="0" cy="7152969"/>
          </a:xfrm>
          <a:prstGeom prst="line">
            <a:avLst/>
          </a:prstGeom>
          <a:ln w="19050"/>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D2E959D-0C42-BA1D-A1A7-6F6F0E11ACF8}"/>
              </a:ext>
            </a:extLst>
          </p:cNvPr>
          <p:cNvSpPr/>
          <p:nvPr/>
        </p:nvSpPr>
        <p:spPr>
          <a:xfrm>
            <a:off x="-109056" y="5602591"/>
            <a:ext cx="4745576" cy="138259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259813" y="5918711"/>
            <a:ext cx="4007837" cy="646331"/>
          </a:xfrm>
          <a:prstGeom prst="rect">
            <a:avLst/>
          </a:prstGeom>
          <a:noFill/>
        </p:spPr>
        <p:txBody>
          <a:bodyPr wrap="square">
            <a:spAutoFit/>
          </a:bodyPr>
          <a:lstStyle/>
          <a:p>
            <a:r>
              <a:rPr lang="en-GB" dirty="0">
                <a:solidFill>
                  <a:sysClr val="windowText" lastClr="000000"/>
                </a:solidFill>
              </a:rPr>
              <a:t>There was an arrow that Ben could press to download the new game. </a:t>
            </a:r>
          </a:p>
        </p:txBody>
      </p:sp>
      <p:sp>
        <p:nvSpPr>
          <p:cNvPr id="27" name="Isosceles Triangle 26">
            <a:extLst>
              <a:ext uri="{FF2B5EF4-FFF2-40B4-BE49-F238E27FC236}">
                <a16:creationId xmlns:a16="http://schemas.microsoft.com/office/drawing/2014/main" id="{6B9C0382-E140-CD6A-3196-F82970B34A0C}"/>
              </a:ext>
            </a:extLst>
          </p:cNvPr>
          <p:cNvSpPr/>
          <p:nvPr/>
        </p:nvSpPr>
        <p:spPr>
          <a:xfrm rot="13619189">
            <a:off x="1787224" y="2450127"/>
            <a:ext cx="1153282" cy="2279289"/>
          </a:xfrm>
          <a:custGeom>
            <a:avLst/>
            <a:gdLst>
              <a:gd name="connsiteX0" fmla="*/ 0 w 750259"/>
              <a:gd name="connsiteY0" fmla="*/ 1748924 h 1748924"/>
              <a:gd name="connsiteX1" fmla="*/ 375130 w 750259"/>
              <a:gd name="connsiteY1" fmla="*/ 0 h 1748924"/>
              <a:gd name="connsiteX2" fmla="*/ 750259 w 750259"/>
              <a:gd name="connsiteY2" fmla="*/ 1748924 h 1748924"/>
              <a:gd name="connsiteX3" fmla="*/ 0 w 750259"/>
              <a:gd name="connsiteY3" fmla="*/ 1748924 h 1748924"/>
              <a:gd name="connsiteX0" fmla="*/ 0 w 1420675"/>
              <a:gd name="connsiteY0" fmla="*/ 2270757 h 2270757"/>
              <a:gd name="connsiteX1" fmla="*/ 1045546 w 1420675"/>
              <a:gd name="connsiteY1" fmla="*/ 0 h 2270757"/>
              <a:gd name="connsiteX2" fmla="*/ 1420675 w 1420675"/>
              <a:gd name="connsiteY2" fmla="*/ 1748924 h 2270757"/>
              <a:gd name="connsiteX3" fmla="*/ 0 w 1420675"/>
              <a:gd name="connsiteY3" fmla="*/ 2270757 h 2270757"/>
              <a:gd name="connsiteX0" fmla="*/ 0 w 1153282"/>
              <a:gd name="connsiteY0" fmla="*/ 2279289 h 2279289"/>
              <a:gd name="connsiteX1" fmla="*/ 778153 w 1153282"/>
              <a:gd name="connsiteY1" fmla="*/ 0 h 2279289"/>
              <a:gd name="connsiteX2" fmla="*/ 1153282 w 1153282"/>
              <a:gd name="connsiteY2" fmla="*/ 1748924 h 2279289"/>
              <a:gd name="connsiteX3" fmla="*/ 0 w 1153282"/>
              <a:gd name="connsiteY3" fmla="*/ 2279289 h 2279289"/>
            </a:gdLst>
            <a:ahLst/>
            <a:cxnLst>
              <a:cxn ang="0">
                <a:pos x="connsiteX0" y="connsiteY0"/>
              </a:cxn>
              <a:cxn ang="0">
                <a:pos x="connsiteX1" y="connsiteY1"/>
              </a:cxn>
              <a:cxn ang="0">
                <a:pos x="connsiteX2" y="connsiteY2"/>
              </a:cxn>
              <a:cxn ang="0">
                <a:pos x="connsiteX3" y="connsiteY3"/>
              </a:cxn>
            </a:cxnLst>
            <a:rect l="l" t="t" r="r" b="b"/>
            <a:pathLst>
              <a:path w="1153282" h="2279289">
                <a:moveTo>
                  <a:pt x="0" y="2279289"/>
                </a:moveTo>
                <a:lnTo>
                  <a:pt x="778153" y="0"/>
                </a:lnTo>
                <a:lnTo>
                  <a:pt x="1153282" y="1748924"/>
                </a:lnTo>
                <a:lnTo>
                  <a:pt x="0" y="2279289"/>
                </a:lnTo>
                <a:close/>
              </a:path>
            </a:pathLst>
          </a:custGeom>
          <a:solidFill>
            <a:srgbClr val="F9A0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9C882ECE-20E2-A3EB-9BDD-190C373EEC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2502" y="2353733"/>
            <a:ext cx="1796778" cy="1153365"/>
          </a:xfrm>
          <a:prstGeom prst="rect">
            <a:avLst/>
          </a:prstGeom>
        </p:spPr>
      </p:pic>
      <p:grpSp>
        <p:nvGrpSpPr>
          <p:cNvPr id="10" name="Group 9">
            <a:extLst>
              <a:ext uri="{FF2B5EF4-FFF2-40B4-BE49-F238E27FC236}">
                <a16:creationId xmlns:a16="http://schemas.microsoft.com/office/drawing/2014/main" id="{91AB00D0-8B0A-189E-EB55-206C5B6C396D}"/>
              </a:ext>
            </a:extLst>
          </p:cNvPr>
          <p:cNvGrpSpPr/>
          <p:nvPr/>
        </p:nvGrpSpPr>
        <p:grpSpPr>
          <a:xfrm>
            <a:off x="6669021" y="3273922"/>
            <a:ext cx="2318253" cy="5579986"/>
            <a:chOff x="5004188" y="3196206"/>
            <a:chExt cx="1346278" cy="3240462"/>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Tree>
    <p:extLst>
      <p:ext uri="{BB962C8B-B14F-4D97-AF65-F5344CB8AC3E}">
        <p14:creationId xmlns:p14="http://schemas.microsoft.com/office/powerpoint/2010/main" val="25545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10" presetClass="entr" presetSubtype="0" fill="hold" nodeType="withEffect">
                                  <p:stCondLst>
                                    <p:cond delay="125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16" grpId="0"/>
      <p:bldP spid="24"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380997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3663836" y="-284363"/>
            <a:ext cx="5717985" cy="6399071"/>
            <a:chOff x="4480934" y="1446388"/>
            <a:chExt cx="4946701" cy="553591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1935" y="2861322"/>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3862557" y="-67111"/>
            <a:ext cx="5519538" cy="19300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6">
            <a:extLst>
              <a:ext uri="{28A0092B-C50C-407E-A947-70E740481C1C}">
                <a14:useLocalDpi xmlns:a14="http://schemas.microsoft.com/office/drawing/2010/main" val="0"/>
              </a:ext>
            </a:extLst>
          </a:blip>
          <a:srcRect l="149" t="23878" r="57609"/>
          <a:stretch/>
        </p:blipFill>
        <p:spPr>
          <a:xfrm>
            <a:off x="1" y="1651047"/>
            <a:ext cx="3862556" cy="5220488"/>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182169" y="2040991"/>
            <a:ext cx="2292535" cy="1080276"/>
          </a:xfrm>
          <a:prstGeom prst="wedgeRoundRectCallout">
            <a:avLst>
              <a:gd name="adj1" fmla="val 81730"/>
              <a:gd name="adj2" fmla="val -202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Good boy Ben, you did the right thing asking for help!</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3971615" cy="19300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2" y="335560"/>
            <a:ext cx="3096814" cy="1200329"/>
          </a:xfrm>
          <a:prstGeom prst="rect">
            <a:avLst/>
          </a:prstGeom>
          <a:noFill/>
        </p:spPr>
        <p:txBody>
          <a:bodyPr wrap="square">
            <a:spAutoFit/>
          </a:bodyPr>
          <a:lstStyle/>
          <a:p>
            <a:r>
              <a:rPr lang="en-GB" dirty="0">
                <a:solidFill>
                  <a:sysClr val="windowText" lastClr="000000"/>
                </a:solidFill>
              </a:rPr>
              <a:t>Ben listened to Buddy’s song and did the right thing, he shouted out, “Mummy, Mummy, I need your help!”</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137405" y="335560"/>
            <a:ext cx="4843186"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Ben’s Mummy came quickly and looked at Ben’s tablet. She told Ben that the advert was for a game for older children and that it would be too tricky for Ben. </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3862700" y="-147485"/>
            <a:ext cx="0" cy="7152969"/>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330945B0-5426-C4A3-5D34-8C6A50E6836D}"/>
              </a:ext>
            </a:extLst>
          </p:cNvPr>
          <p:cNvGrpSpPr/>
          <p:nvPr/>
        </p:nvGrpSpPr>
        <p:grpSpPr>
          <a:xfrm>
            <a:off x="284755" y="3273922"/>
            <a:ext cx="1346278" cy="3198516"/>
            <a:chOff x="5004188" y="3238152"/>
            <a:chExt cx="1346278" cy="3198516"/>
          </a:xfrm>
        </p:grpSpPr>
        <p:sp>
          <p:nvSpPr>
            <p:cNvPr id="8" name="Oval 7">
              <a:extLst>
                <a:ext uri="{FF2B5EF4-FFF2-40B4-BE49-F238E27FC236}">
                  <a16:creationId xmlns:a16="http://schemas.microsoft.com/office/drawing/2014/main" id="{606CE924-59B1-1F77-9BF6-A59CC6DE2379}"/>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1E90F00-0961-CEBB-9146-2ABD62CA510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01992" y="3238152"/>
              <a:ext cx="1009317" cy="3129892"/>
            </a:xfrm>
            <a:prstGeom prst="rect">
              <a:avLst/>
            </a:prstGeom>
          </p:spPr>
        </p:pic>
      </p:grpSp>
      <p:grpSp>
        <p:nvGrpSpPr>
          <p:cNvPr id="13" name="Group 12">
            <a:extLst>
              <a:ext uri="{FF2B5EF4-FFF2-40B4-BE49-F238E27FC236}">
                <a16:creationId xmlns:a16="http://schemas.microsoft.com/office/drawing/2014/main" id="{3275C1D5-0B7A-D111-80D1-084027CB2F77}"/>
              </a:ext>
            </a:extLst>
          </p:cNvPr>
          <p:cNvGrpSpPr/>
          <p:nvPr/>
        </p:nvGrpSpPr>
        <p:grpSpPr>
          <a:xfrm>
            <a:off x="1619738" y="4601262"/>
            <a:ext cx="1317082" cy="2113794"/>
            <a:chOff x="5045551" y="4659014"/>
            <a:chExt cx="1317082" cy="2113794"/>
          </a:xfrm>
        </p:grpSpPr>
        <p:sp>
          <p:nvSpPr>
            <p:cNvPr id="19" name="Oval 18">
              <a:extLst>
                <a:ext uri="{FF2B5EF4-FFF2-40B4-BE49-F238E27FC236}">
                  <a16:creationId xmlns:a16="http://schemas.microsoft.com/office/drawing/2014/main" id="{D7787312-87E0-A28F-0D1A-1015159F5C20}"/>
                </a:ext>
              </a:extLst>
            </p:cNvPr>
            <p:cNvSpPr/>
            <p:nvPr/>
          </p:nvSpPr>
          <p:spPr>
            <a:xfrm flipH="1">
              <a:off x="5045551" y="6180166"/>
              <a:ext cx="1317082" cy="568226"/>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5DCE38B-9949-86DF-CB89-F0CA426092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184667" y="4659014"/>
              <a:ext cx="1151221" cy="2113794"/>
            </a:xfrm>
            <a:prstGeom prst="rect">
              <a:avLst/>
            </a:prstGeom>
          </p:spPr>
        </p:pic>
      </p:grpSp>
      <p:pic>
        <p:nvPicPr>
          <p:cNvPr id="26" name="Picture 25">
            <a:extLst>
              <a:ext uri="{FF2B5EF4-FFF2-40B4-BE49-F238E27FC236}">
                <a16:creationId xmlns:a16="http://schemas.microsoft.com/office/drawing/2014/main" id="{9C882ECE-20E2-A3EB-9BDD-190C373EEC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714">
            <a:off x="903264" y="5988726"/>
            <a:ext cx="1024352" cy="657539"/>
          </a:xfrm>
          <a:prstGeom prst="rect">
            <a:avLst/>
          </a:prstGeom>
        </p:spPr>
      </p:pic>
      <p:sp>
        <p:nvSpPr>
          <p:cNvPr id="25" name="Speech Bubble: Rectangle with Corners Rounded 24">
            <a:extLst>
              <a:ext uri="{FF2B5EF4-FFF2-40B4-BE49-F238E27FC236}">
                <a16:creationId xmlns:a16="http://schemas.microsoft.com/office/drawing/2014/main" id="{A0F5BA23-26BD-07F0-941D-68389E1CA85B}"/>
              </a:ext>
            </a:extLst>
          </p:cNvPr>
          <p:cNvSpPr/>
          <p:nvPr/>
        </p:nvSpPr>
        <p:spPr>
          <a:xfrm>
            <a:off x="1699471" y="2917733"/>
            <a:ext cx="1932155" cy="1080276"/>
          </a:xfrm>
          <a:prstGeom prst="wedgeRoundRectCallout">
            <a:avLst>
              <a:gd name="adj1" fmla="val -65499"/>
              <a:gd name="adj2" fmla="val 3906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Mummy, Mummy, I need your help!</a:t>
            </a:r>
          </a:p>
        </p:txBody>
      </p:sp>
      <p:grpSp>
        <p:nvGrpSpPr>
          <p:cNvPr id="34" name="Group 33">
            <a:extLst>
              <a:ext uri="{FF2B5EF4-FFF2-40B4-BE49-F238E27FC236}">
                <a16:creationId xmlns:a16="http://schemas.microsoft.com/office/drawing/2014/main" id="{DA9F2676-F221-4DE3-E279-55C2F55FC5E3}"/>
              </a:ext>
            </a:extLst>
          </p:cNvPr>
          <p:cNvGrpSpPr/>
          <p:nvPr/>
        </p:nvGrpSpPr>
        <p:grpSpPr>
          <a:xfrm>
            <a:off x="5305035" y="3594958"/>
            <a:ext cx="1317082" cy="2113794"/>
            <a:chOff x="5045551" y="4659014"/>
            <a:chExt cx="1317082" cy="2113794"/>
          </a:xfrm>
        </p:grpSpPr>
        <p:sp>
          <p:nvSpPr>
            <p:cNvPr id="35" name="Oval 34">
              <a:extLst>
                <a:ext uri="{FF2B5EF4-FFF2-40B4-BE49-F238E27FC236}">
                  <a16:creationId xmlns:a16="http://schemas.microsoft.com/office/drawing/2014/main" id="{AF13B336-F87D-1B6A-747E-FCA907577165}"/>
                </a:ext>
              </a:extLst>
            </p:cNvPr>
            <p:cNvSpPr/>
            <p:nvPr/>
          </p:nvSpPr>
          <p:spPr>
            <a:xfrm flipH="1">
              <a:off x="5045551" y="6180166"/>
              <a:ext cx="1317082" cy="568226"/>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8385AE28-AD7A-734D-F576-286B9B204E9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184667" y="4659014"/>
              <a:ext cx="1151221" cy="2113794"/>
            </a:xfrm>
            <a:prstGeom prst="rect">
              <a:avLst/>
            </a:prstGeom>
          </p:spPr>
        </p:pic>
      </p:grpSp>
      <p:pic>
        <p:nvPicPr>
          <p:cNvPr id="42" name="Picture 41">
            <a:extLst>
              <a:ext uri="{FF2B5EF4-FFF2-40B4-BE49-F238E27FC236}">
                <a16:creationId xmlns:a16="http://schemas.microsoft.com/office/drawing/2014/main" id="{E6C389FF-3EE8-B960-31D8-3D6A6F1116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9455" y="1344649"/>
            <a:ext cx="1800797" cy="4777765"/>
          </a:xfrm>
          <a:prstGeom prst="rect">
            <a:avLst/>
          </a:prstGeom>
        </p:spPr>
      </p:pic>
      <p:pic>
        <p:nvPicPr>
          <p:cNvPr id="39" name="Picture 38">
            <a:extLst>
              <a:ext uri="{FF2B5EF4-FFF2-40B4-BE49-F238E27FC236}">
                <a16:creationId xmlns:a16="http://schemas.microsoft.com/office/drawing/2014/main" id="{AEEA4893-6F69-BF19-2F33-CC535201B4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9271" y="2903056"/>
            <a:ext cx="1114209" cy="3079596"/>
          </a:xfrm>
          <a:prstGeom prst="rect">
            <a:avLst/>
          </a:prstGeom>
        </p:spPr>
      </p:pic>
      <p:sp>
        <p:nvSpPr>
          <p:cNvPr id="23" name="Rectangle 22">
            <a:extLst>
              <a:ext uri="{FF2B5EF4-FFF2-40B4-BE49-F238E27FC236}">
                <a16:creationId xmlns:a16="http://schemas.microsoft.com/office/drawing/2014/main" id="{6D2E959D-0C42-BA1D-A1A7-6F6F0E11ACF8}"/>
              </a:ext>
            </a:extLst>
          </p:cNvPr>
          <p:cNvSpPr/>
          <p:nvPr/>
        </p:nvSpPr>
        <p:spPr>
          <a:xfrm>
            <a:off x="3862283" y="5114062"/>
            <a:ext cx="5519538" cy="21650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4186914" y="5439251"/>
            <a:ext cx="4756345" cy="1200329"/>
          </a:xfrm>
          <a:prstGeom prst="rect">
            <a:avLst/>
          </a:prstGeom>
          <a:noFill/>
        </p:spPr>
        <p:txBody>
          <a:bodyPr wrap="square">
            <a:spAutoFit/>
          </a:bodyPr>
          <a:lstStyle/>
          <a:p>
            <a:pPr rtl="0">
              <a:spcBef>
                <a:spcPts val="800"/>
              </a:spcBef>
              <a:spcAft>
                <a:spcPts val="0"/>
              </a:spcAft>
            </a:pPr>
            <a:r>
              <a:rPr lang="en-GB" sz="1800" b="0" i="0" u="none" strike="noStrike" dirty="0">
                <a:solidFill>
                  <a:srgbClr val="1C1C1C"/>
                </a:solidFill>
                <a:effectLst/>
              </a:rPr>
              <a:t>She said well done to Ben for calling for help when he wasn’t sure what to do. She downloaded a new game for him, which he had lots of fun playing on. </a:t>
            </a:r>
            <a:endParaRPr lang="en-GB" b="0" dirty="0">
              <a:effectLst/>
            </a:endParaRPr>
          </a:p>
        </p:txBody>
      </p:sp>
    </p:spTree>
    <p:extLst>
      <p:ext uri="{BB962C8B-B14F-4D97-AF65-F5344CB8AC3E}">
        <p14:creationId xmlns:p14="http://schemas.microsoft.com/office/powerpoint/2010/main" val="9851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299</TotalTime>
  <Words>1347</Words>
  <Application>Microsoft Office PowerPoint</Application>
  <PresentationFormat>On-screen Show (4:3)</PresentationFormat>
  <Paragraphs>102</Paragraphs>
  <Slides>18</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Twinkl</vt:lpstr>
      <vt:lpstr>Calibri</vt:lpstr>
      <vt:lpstr>Roboto</vt:lpstr>
      <vt:lpstr>Arial</vt:lpstr>
      <vt:lpstr>Slide Layouts</vt:lpstr>
      <vt:lpstr>Disclaimers/Guidance</vt:lpstr>
      <vt:lpstr>PowerPoint Presentation</vt:lpstr>
      <vt:lpstr>PowerPoint Presentation</vt:lpstr>
      <vt:lpstr>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Crook</dc:creator>
  <cp:lastModifiedBy>FS1</cp:lastModifiedBy>
  <cp:revision>10</cp:revision>
  <dcterms:created xsi:type="dcterms:W3CDTF">2023-12-18T08:44:10Z</dcterms:created>
  <dcterms:modified xsi:type="dcterms:W3CDTF">2024-05-03T07:36:28Z</dcterms:modified>
</cp:coreProperties>
</file>